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448943126" r:id="rId2"/>
    <p:sldId id="2789" r:id="rId3"/>
    <p:sldId id="1448943113" r:id="rId4"/>
    <p:sldId id="2765" r:id="rId5"/>
    <p:sldId id="2842" r:id="rId6"/>
    <p:sldId id="1448943116" r:id="rId7"/>
    <p:sldId id="2841" r:id="rId8"/>
    <p:sldId id="2839" r:id="rId9"/>
    <p:sldId id="1448943120" r:id="rId10"/>
    <p:sldId id="1448943118" r:id="rId11"/>
    <p:sldId id="256" r:id="rId1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55F"/>
    <a:srgbClr val="FFC19E"/>
    <a:srgbClr val="FAB593"/>
    <a:srgbClr val="F26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57FC9-87A5-485D-98B5-C29F8369BACE}" v="3" dt="2024-06-17T14:03:43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4669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33C32-190C-4E6E-9383-133AC652278E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35B29-9A08-46EF-96FD-A407ECD9741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651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Mention Use Cases, Market &amp; Tech Intelligence and Strategic Industry Roadmap as embedded into this picture:</a:t>
            </a:r>
          </a:p>
          <a:p>
            <a:r>
              <a:rPr lang="en-GB"/>
              <a:t>MTU + MTI are integrated within the technical areas.</a:t>
            </a:r>
          </a:p>
          <a:p>
            <a:r>
              <a:rPr lang="en-GB"/>
              <a:t>SIR = the ensemble of topics.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1D01-76E1-446A-A2C2-101C3BD9BB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9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Quantum Flagship – QUCATS:</a:t>
            </a:r>
          </a:p>
          <a:p>
            <a:r>
              <a:rPr lang="en-GB"/>
              <a:t>- Many WGs / EGs have activities that flow to QUCATS deliverables. For more information, turn to Mattia Giardini.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1D01-76E1-446A-A2C2-101C3BD9BB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7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73668-2946-E121-4FAA-9B53CC72E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7A2FB-51BD-DA03-0ABC-B52E38CD9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08049-3157-D7FE-8153-D4CF236D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65D74-A382-E454-AA85-2A39236C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1EC57-C04E-A7AE-DD04-9AD16A21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505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25E52-CAC3-E757-091A-9410C84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9A45E-938F-B26C-4433-24C0036A0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09928-C2FA-8EED-C534-001617A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D12F-6C62-1231-160C-95D792FC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4B58D-D056-EAD1-24FD-ED8C30ED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425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7B40A3-2B99-0065-341B-244F71DAD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260DF-F1A9-F369-D2A2-95FB056D7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3BC59-F4C9-A6A6-F72F-A2DC9CE3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F4E3B-BC8F-53A6-74A2-3879ABB2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361E0-4304-BA2B-377A-A390EE58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54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3A0F-DE30-4AFC-A3AD-38CF24233144}" type="datetime1">
              <a:rPr lang="en-US" smtClean="0"/>
              <a:t>6/18/2024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C331-0F41-4716-AC4E-18F173CCE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38EB6FE-838A-46C5-AC7C-4685E807F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54468" y="136525"/>
            <a:ext cx="2078607" cy="104756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B5DB514-0980-1A01-690C-66F91010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" y="351155"/>
            <a:ext cx="9254145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FB4A-DC35-521D-5C09-D32C53C0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9E784-26EF-4E80-D0D7-EEF8FDF4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E623E-6013-10D5-7505-C7DB0525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BF11E-EE77-4FC7-958A-C27276B4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2FF99-1BA3-4720-E30E-8AF595E4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4729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E62E-0873-666E-AF16-BAA2C6DE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5839-10E8-D5CC-3421-9DE99384E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7CA0-DF58-8459-A3E2-47210581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4D29-2F56-9F16-04B5-4873CA4D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7BAF9-88C4-B10B-7502-C9418825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635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47EB-4802-7811-BADF-1EA9F2C3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C663F-45BF-651C-B339-242F73F36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7278A-68EB-1229-0871-F471A0CE6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40CB4-9286-BD19-3B2E-E80CD906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30BC2-25AE-17B9-33AD-0FDCEE2E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3D07-8736-F4D9-3902-EE6F73D5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6027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8280-2445-7CB8-9E0D-1D249633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466C-E56C-1C5F-7CD7-A808B6AE2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F6675-9267-2937-F238-616550628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A795C-9A73-9461-C253-68F441A27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30DEF-C450-1492-846B-A07A63B53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036846-7C5E-0680-4B64-213E81A30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B22740-6404-CCF8-4FFF-FE3E320E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73772-980C-AC1A-ED7D-F4E8221E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832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761D-86DE-3601-EC9B-F5ECA837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C0B82-C192-AD10-76C6-3D760C76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04345-8737-C7B9-10D0-027AE040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64C60-C7DB-040F-7C88-172FDF7B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568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A03B7-3EE3-C54C-F735-8D18C511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715EE-EFB8-E086-F74B-EFC79259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1545D-CD1B-C1FE-A1BE-5DBA8152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184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EB5F-81B3-4BAC-829F-3FEB4496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A4CDA-6AF9-9CBF-569D-AEC89834B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97623-B695-D4E6-F741-1327C2886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90AEA-6453-B9DA-7273-2E344C22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78AE5-AAA1-0F96-4A43-769B5428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08D7F-E451-8BCF-1D9F-7A70C5B1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7088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67FA-3437-8E80-80F3-15B2342C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312A2-9706-A580-B0C9-49CF5BA8E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BD71B-E07D-926A-99B9-0CAABA232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A397A-C105-E1F8-A796-AFB54A67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19FEF-2340-71D0-3170-6A3FEA6C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44A9F-6B6C-2E17-2CD4-E4408F9A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1493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FBB52D-FD1A-F3CA-5A9F-1E1DC2C7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79AEF-8991-20B5-F092-5B770145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606CB-EEAE-4D5A-9A72-31D939660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8CC453-694B-4F48-B7FC-7D1AC763F913}" type="datetimeFigureOut">
              <a:rPr lang="en-DE" smtClean="0"/>
              <a:t>18/06/2024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B3B9B-4B8E-3F8F-6F8F-DD265E363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F440F-1D3B-531C-8448-58C567584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F81201-6027-4A0C-9AF6-45B11EE800F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32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png"/><Relationship Id="rId4" Type="http://schemas.openxmlformats.org/officeDocument/2006/relationships/image" Target="../media/image2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svg"/><Relationship Id="rId5" Type="http://schemas.openxmlformats.org/officeDocument/2006/relationships/image" Target="../media/image259.png"/><Relationship Id="rId4" Type="http://schemas.openxmlformats.org/officeDocument/2006/relationships/image" Target="../media/image2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.jpeg"/><Relationship Id="rId21" Type="http://schemas.openxmlformats.org/officeDocument/2006/relationships/image" Target="../media/image26.png"/><Relationship Id="rId42" Type="http://schemas.openxmlformats.org/officeDocument/2006/relationships/image" Target="../media/image47.png"/><Relationship Id="rId63" Type="http://schemas.openxmlformats.org/officeDocument/2006/relationships/image" Target="../media/image68.png"/><Relationship Id="rId84" Type="http://schemas.openxmlformats.org/officeDocument/2006/relationships/image" Target="../media/image89.jpeg"/><Relationship Id="rId138" Type="http://schemas.openxmlformats.org/officeDocument/2006/relationships/image" Target="../media/image143.png"/><Relationship Id="rId159" Type="http://schemas.openxmlformats.org/officeDocument/2006/relationships/image" Target="../media/image164.png"/><Relationship Id="rId170" Type="http://schemas.openxmlformats.org/officeDocument/2006/relationships/image" Target="../media/image175.png"/><Relationship Id="rId191" Type="http://schemas.openxmlformats.org/officeDocument/2006/relationships/image" Target="../media/image195.png"/><Relationship Id="rId107" Type="http://schemas.openxmlformats.org/officeDocument/2006/relationships/image" Target="../media/image112.png"/><Relationship Id="rId11" Type="http://schemas.openxmlformats.org/officeDocument/2006/relationships/image" Target="../media/image16.png"/><Relationship Id="rId32" Type="http://schemas.openxmlformats.org/officeDocument/2006/relationships/image" Target="../media/image37.png"/><Relationship Id="rId53" Type="http://schemas.openxmlformats.org/officeDocument/2006/relationships/image" Target="../media/image58.png"/><Relationship Id="rId74" Type="http://schemas.openxmlformats.org/officeDocument/2006/relationships/image" Target="../media/image79.png"/><Relationship Id="rId128" Type="http://schemas.openxmlformats.org/officeDocument/2006/relationships/image" Target="../media/image133.jpeg"/><Relationship Id="rId149" Type="http://schemas.openxmlformats.org/officeDocument/2006/relationships/image" Target="../media/image154.png"/><Relationship Id="rId5" Type="http://schemas.openxmlformats.org/officeDocument/2006/relationships/image" Target="../media/image10.png"/><Relationship Id="rId95" Type="http://schemas.openxmlformats.org/officeDocument/2006/relationships/image" Target="../media/image100.jpeg"/><Relationship Id="rId160" Type="http://schemas.openxmlformats.org/officeDocument/2006/relationships/image" Target="../media/image165.jpeg"/><Relationship Id="rId181" Type="http://schemas.openxmlformats.org/officeDocument/2006/relationships/image" Target="../media/image186.png"/><Relationship Id="rId22" Type="http://schemas.openxmlformats.org/officeDocument/2006/relationships/image" Target="../media/image27.jpeg"/><Relationship Id="rId43" Type="http://schemas.openxmlformats.org/officeDocument/2006/relationships/image" Target="../media/image48.png"/><Relationship Id="rId64" Type="http://schemas.openxmlformats.org/officeDocument/2006/relationships/image" Target="../media/image69.jpeg"/><Relationship Id="rId118" Type="http://schemas.openxmlformats.org/officeDocument/2006/relationships/image" Target="../media/image123.jpeg"/><Relationship Id="rId139" Type="http://schemas.openxmlformats.org/officeDocument/2006/relationships/image" Target="../media/image144.png"/><Relationship Id="rId85" Type="http://schemas.openxmlformats.org/officeDocument/2006/relationships/image" Target="../media/image90.jpeg"/><Relationship Id="rId150" Type="http://schemas.openxmlformats.org/officeDocument/2006/relationships/image" Target="../media/image155.jpeg"/><Relationship Id="rId171" Type="http://schemas.openxmlformats.org/officeDocument/2006/relationships/image" Target="../media/image176.png"/><Relationship Id="rId192" Type="http://schemas.openxmlformats.org/officeDocument/2006/relationships/image" Target="../media/image196.png"/><Relationship Id="rId12" Type="http://schemas.openxmlformats.org/officeDocument/2006/relationships/image" Target="../media/image17.png"/><Relationship Id="rId33" Type="http://schemas.openxmlformats.org/officeDocument/2006/relationships/image" Target="../media/image38.png"/><Relationship Id="rId108" Type="http://schemas.openxmlformats.org/officeDocument/2006/relationships/image" Target="../media/image113.png"/><Relationship Id="rId129" Type="http://schemas.openxmlformats.org/officeDocument/2006/relationships/image" Target="../media/image134.png"/><Relationship Id="rId54" Type="http://schemas.openxmlformats.org/officeDocument/2006/relationships/image" Target="../media/image59.jpeg"/><Relationship Id="rId75" Type="http://schemas.openxmlformats.org/officeDocument/2006/relationships/image" Target="../media/image80.jpeg"/><Relationship Id="rId96" Type="http://schemas.openxmlformats.org/officeDocument/2006/relationships/image" Target="../media/image101.png"/><Relationship Id="rId140" Type="http://schemas.openxmlformats.org/officeDocument/2006/relationships/image" Target="../media/image145.png"/><Relationship Id="rId161" Type="http://schemas.openxmlformats.org/officeDocument/2006/relationships/image" Target="../media/image166.jpeg"/><Relationship Id="rId182" Type="http://schemas.openxmlformats.org/officeDocument/2006/relationships/image" Target="../media/image187.gif"/><Relationship Id="rId6" Type="http://schemas.openxmlformats.org/officeDocument/2006/relationships/image" Target="../media/image11.png"/><Relationship Id="rId23" Type="http://schemas.openxmlformats.org/officeDocument/2006/relationships/image" Target="../media/image28.jpeg"/><Relationship Id="rId119" Type="http://schemas.openxmlformats.org/officeDocument/2006/relationships/image" Target="../media/image124.png"/><Relationship Id="rId44" Type="http://schemas.openxmlformats.org/officeDocument/2006/relationships/image" Target="../media/image49.jpeg"/><Relationship Id="rId65" Type="http://schemas.openxmlformats.org/officeDocument/2006/relationships/image" Target="../media/image70.png"/><Relationship Id="rId86" Type="http://schemas.openxmlformats.org/officeDocument/2006/relationships/image" Target="../media/image91.jpeg"/><Relationship Id="rId130" Type="http://schemas.openxmlformats.org/officeDocument/2006/relationships/image" Target="../media/image135.png"/><Relationship Id="rId151" Type="http://schemas.openxmlformats.org/officeDocument/2006/relationships/image" Target="../media/image156.png"/><Relationship Id="rId172" Type="http://schemas.openxmlformats.org/officeDocument/2006/relationships/image" Target="../media/image177.jpeg"/><Relationship Id="rId193" Type="http://schemas.openxmlformats.org/officeDocument/2006/relationships/image" Target="../media/image197.png"/><Relationship Id="rId13" Type="http://schemas.openxmlformats.org/officeDocument/2006/relationships/image" Target="../media/image18.png"/><Relationship Id="rId109" Type="http://schemas.openxmlformats.org/officeDocument/2006/relationships/image" Target="../media/image114.png"/><Relationship Id="rId34" Type="http://schemas.openxmlformats.org/officeDocument/2006/relationships/image" Target="../media/image39.png"/><Relationship Id="rId55" Type="http://schemas.openxmlformats.org/officeDocument/2006/relationships/image" Target="../media/image60.jpeg"/><Relationship Id="rId76" Type="http://schemas.openxmlformats.org/officeDocument/2006/relationships/image" Target="../media/image81.png"/><Relationship Id="rId97" Type="http://schemas.openxmlformats.org/officeDocument/2006/relationships/image" Target="../media/image102.jpeg"/><Relationship Id="rId120" Type="http://schemas.openxmlformats.org/officeDocument/2006/relationships/image" Target="../media/image125.png"/><Relationship Id="rId141" Type="http://schemas.openxmlformats.org/officeDocument/2006/relationships/image" Target="../media/image146.png"/><Relationship Id="rId7" Type="http://schemas.openxmlformats.org/officeDocument/2006/relationships/image" Target="../media/image12.png"/><Relationship Id="rId71" Type="http://schemas.openxmlformats.org/officeDocument/2006/relationships/image" Target="../media/image76.png"/><Relationship Id="rId92" Type="http://schemas.openxmlformats.org/officeDocument/2006/relationships/image" Target="../media/image97.png"/><Relationship Id="rId162" Type="http://schemas.openxmlformats.org/officeDocument/2006/relationships/image" Target="../media/image167.png"/><Relationship Id="rId183" Type="http://schemas.openxmlformats.org/officeDocument/2006/relationships/image" Target="../media/image188.png"/><Relationship Id="rId2" Type="http://schemas.openxmlformats.org/officeDocument/2006/relationships/image" Target="../media/image7.png"/><Relationship Id="rId29" Type="http://schemas.openxmlformats.org/officeDocument/2006/relationships/image" Target="../media/image34.pn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66" Type="http://schemas.openxmlformats.org/officeDocument/2006/relationships/image" Target="../media/image71.jpeg"/><Relationship Id="rId87" Type="http://schemas.openxmlformats.org/officeDocument/2006/relationships/image" Target="../media/image92.png"/><Relationship Id="rId110" Type="http://schemas.openxmlformats.org/officeDocument/2006/relationships/image" Target="../media/image115.png"/><Relationship Id="rId115" Type="http://schemas.openxmlformats.org/officeDocument/2006/relationships/image" Target="../media/image120.png"/><Relationship Id="rId131" Type="http://schemas.openxmlformats.org/officeDocument/2006/relationships/image" Target="../media/image136.png"/><Relationship Id="rId136" Type="http://schemas.openxmlformats.org/officeDocument/2006/relationships/image" Target="../media/image141.png"/><Relationship Id="rId157" Type="http://schemas.openxmlformats.org/officeDocument/2006/relationships/image" Target="../media/image162.jpeg"/><Relationship Id="rId178" Type="http://schemas.openxmlformats.org/officeDocument/2006/relationships/image" Target="../media/image183.png"/><Relationship Id="rId61" Type="http://schemas.openxmlformats.org/officeDocument/2006/relationships/image" Target="../media/image66.jpeg"/><Relationship Id="rId82" Type="http://schemas.openxmlformats.org/officeDocument/2006/relationships/image" Target="../media/image87.png"/><Relationship Id="rId152" Type="http://schemas.openxmlformats.org/officeDocument/2006/relationships/image" Target="../media/image157.jpeg"/><Relationship Id="rId173" Type="http://schemas.openxmlformats.org/officeDocument/2006/relationships/image" Target="../media/image178.png"/><Relationship Id="rId194" Type="http://schemas.openxmlformats.org/officeDocument/2006/relationships/image" Target="../media/image198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30" Type="http://schemas.openxmlformats.org/officeDocument/2006/relationships/image" Target="../media/image35.png"/><Relationship Id="rId35" Type="http://schemas.openxmlformats.org/officeDocument/2006/relationships/image" Target="../media/image40.jpeg"/><Relationship Id="rId56" Type="http://schemas.openxmlformats.org/officeDocument/2006/relationships/image" Target="../media/image61.png"/><Relationship Id="rId77" Type="http://schemas.openxmlformats.org/officeDocument/2006/relationships/image" Target="../media/image82.png"/><Relationship Id="rId100" Type="http://schemas.openxmlformats.org/officeDocument/2006/relationships/image" Target="../media/image105.jpeg"/><Relationship Id="rId105" Type="http://schemas.openxmlformats.org/officeDocument/2006/relationships/image" Target="../media/image110.jpeg"/><Relationship Id="rId126" Type="http://schemas.openxmlformats.org/officeDocument/2006/relationships/image" Target="../media/image131.png"/><Relationship Id="rId147" Type="http://schemas.openxmlformats.org/officeDocument/2006/relationships/image" Target="../media/image152.png"/><Relationship Id="rId168" Type="http://schemas.openxmlformats.org/officeDocument/2006/relationships/image" Target="../media/image173.png"/><Relationship Id="rId8" Type="http://schemas.openxmlformats.org/officeDocument/2006/relationships/image" Target="../media/image13.png"/><Relationship Id="rId51" Type="http://schemas.openxmlformats.org/officeDocument/2006/relationships/image" Target="../media/image56.jpeg"/><Relationship Id="rId72" Type="http://schemas.openxmlformats.org/officeDocument/2006/relationships/image" Target="../media/image77.png"/><Relationship Id="rId93" Type="http://schemas.openxmlformats.org/officeDocument/2006/relationships/image" Target="../media/image98.png"/><Relationship Id="rId98" Type="http://schemas.openxmlformats.org/officeDocument/2006/relationships/image" Target="../media/image103.jpeg"/><Relationship Id="rId121" Type="http://schemas.openxmlformats.org/officeDocument/2006/relationships/image" Target="../media/image126.png"/><Relationship Id="rId142" Type="http://schemas.openxmlformats.org/officeDocument/2006/relationships/image" Target="../media/image147.png"/><Relationship Id="rId163" Type="http://schemas.openxmlformats.org/officeDocument/2006/relationships/image" Target="../media/image168.jpeg"/><Relationship Id="rId184" Type="http://schemas.openxmlformats.org/officeDocument/2006/relationships/image" Target="../media/image189.png"/><Relationship Id="rId189" Type="http://schemas.openxmlformats.org/officeDocument/2006/relationships/image" Target="../media/image193.png"/><Relationship Id="rId3" Type="http://schemas.openxmlformats.org/officeDocument/2006/relationships/image" Target="../media/image8.png"/><Relationship Id="rId25" Type="http://schemas.openxmlformats.org/officeDocument/2006/relationships/image" Target="../media/image30.png"/><Relationship Id="rId46" Type="http://schemas.openxmlformats.org/officeDocument/2006/relationships/image" Target="../media/image51.png"/><Relationship Id="rId67" Type="http://schemas.openxmlformats.org/officeDocument/2006/relationships/image" Target="../media/image72.png"/><Relationship Id="rId116" Type="http://schemas.openxmlformats.org/officeDocument/2006/relationships/image" Target="../media/image121.jpeg"/><Relationship Id="rId137" Type="http://schemas.openxmlformats.org/officeDocument/2006/relationships/image" Target="../media/image142.png"/><Relationship Id="rId158" Type="http://schemas.openxmlformats.org/officeDocument/2006/relationships/image" Target="../media/image163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62" Type="http://schemas.openxmlformats.org/officeDocument/2006/relationships/image" Target="../media/image67.png"/><Relationship Id="rId83" Type="http://schemas.openxmlformats.org/officeDocument/2006/relationships/image" Target="../media/image88.png"/><Relationship Id="rId88" Type="http://schemas.openxmlformats.org/officeDocument/2006/relationships/image" Target="../media/image93.png"/><Relationship Id="rId111" Type="http://schemas.openxmlformats.org/officeDocument/2006/relationships/image" Target="../media/image116.png"/><Relationship Id="rId132" Type="http://schemas.openxmlformats.org/officeDocument/2006/relationships/image" Target="../media/image137.png"/><Relationship Id="rId153" Type="http://schemas.openxmlformats.org/officeDocument/2006/relationships/image" Target="../media/image158.png"/><Relationship Id="rId174" Type="http://schemas.openxmlformats.org/officeDocument/2006/relationships/image" Target="../media/image179.png"/><Relationship Id="rId179" Type="http://schemas.openxmlformats.org/officeDocument/2006/relationships/image" Target="../media/image184.png"/><Relationship Id="rId195" Type="http://schemas.openxmlformats.org/officeDocument/2006/relationships/image" Target="../media/image199.png"/><Relationship Id="rId190" Type="http://schemas.openxmlformats.org/officeDocument/2006/relationships/image" Target="../media/image194.png"/><Relationship Id="rId15" Type="http://schemas.openxmlformats.org/officeDocument/2006/relationships/image" Target="../media/image20.png"/><Relationship Id="rId36" Type="http://schemas.openxmlformats.org/officeDocument/2006/relationships/image" Target="../media/image41.jpeg"/><Relationship Id="rId57" Type="http://schemas.openxmlformats.org/officeDocument/2006/relationships/image" Target="../media/image62.png"/><Relationship Id="rId106" Type="http://schemas.openxmlformats.org/officeDocument/2006/relationships/image" Target="../media/image111.png"/><Relationship Id="rId127" Type="http://schemas.openxmlformats.org/officeDocument/2006/relationships/image" Target="../media/image132.png"/><Relationship Id="rId10" Type="http://schemas.openxmlformats.org/officeDocument/2006/relationships/image" Target="../media/image15.jpeg"/><Relationship Id="rId31" Type="http://schemas.openxmlformats.org/officeDocument/2006/relationships/image" Target="../media/image36.png"/><Relationship Id="rId52" Type="http://schemas.openxmlformats.org/officeDocument/2006/relationships/image" Target="../media/image57.png"/><Relationship Id="rId73" Type="http://schemas.openxmlformats.org/officeDocument/2006/relationships/image" Target="../media/image78.png"/><Relationship Id="rId78" Type="http://schemas.openxmlformats.org/officeDocument/2006/relationships/image" Target="../media/image83.jpeg"/><Relationship Id="rId94" Type="http://schemas.openxmlformats.org/officeDocument/2006/relationships/image" Target="../media/image99.png"/><Relationship Id="rId99" Type="http://schemas.openxmlformats.org/officeDocument/2006/relationships/image" Target="../media/image104.jpeg"/><Relationship Id="rId101" Type="http://schemas.openxmlformats.org/officeDocument/2006/relationships/image" Target="../media/image106.png"/><Relationship Id="rId122" Type="http://schemas.openxmlformats.org/officeDocument/2006/relationships/image" Target="../media/image127.jpeg"/><Relationship Id="rId143" Type="http://schemas.openxmlformats.org/officeDocument/2006/relationships/image" Target="../media/image148.jpeg"/><Relationship Id="rId148" Type="http://schemas.openxmlformats.org/officeDocument/2006/relationships/image" Target="../media/image153.jpeg"/><Relationship Id="rId164" Type="http://schemas.openxmlformats.org/officeDocument/2006/relationships/image" Target="../media/image169.png"/><Relationship Id="rId169" Type="http://schemas.openxmlformats.org/officeDocument/2006/relationships/image" Target="../media/image174.jpeg"/><Relationship Id="rId185" Type="http://schemas.openxmlformats.org/officeDocument/2006/relationships/hyperlink" Target="https://www.tno.nl/en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80" Type="http://schemas.openxmlformats.org/officeDocument/2006/relationships/image" Target="../media/image185.png"/><Relationship Id="rId26" Type="http://schemas.openxmlformats.org/officeDocument/2006/relationships/image" Target="../media/image31.png"/><Relationship Id="rId47" Type="http://schemas.openxmlformats.org/officeDocument/2006/relationships/image" Target="../media/image52.png"/><Relationship Id="rId68" Type="http://schemas.openxmlformats.org/officeDocument/2006/relationships/image" Target="../media/image73.png"/><Relationship Id="rId89" Type="http://schemas.openxmlformats.org/officeDocument/2006/relationships/image" Target="../media/image94.png"/><Relationship Id="rId112" Type="http://schemas.openxmlformats.org/officeDocument/2006/relationships/image" Target="../media/image117.png"/><Relationship Id="rId133" Type="http://schemas.openxmlformats.org/officeDocument/2006/relationships/image" Target="../media/image138.png"/><Relationship Id="rId154" Type="http://schemas.openxmlformats.org/officeDocument/2006/relationships/image" Target="../media/image159.jpeg"/><Relationship Id="rId175" Type="http://schemas.openxmlformats.org/officeDocument/2006/relationships/image" Target="../media/image180.png"/><Relationship Id="rId196" Type="http://schemas.openxmlformats.org/officeDocument/2006/relationships/image" Target="../media/image200.png"/><Relationship Id="rId16" Type="http://schemas.openxmlformats.org/officeDocument/2006/relationships/image" Target="../media/image21.png"/><Relationship Id="rId37" Type="http://schemas.openxmlformats.org/officeDocument/2006/relationships/image" Target="../media/image42.png"/><Relationship Id="rId58" Type="http://schemas.openxmlformats.org/officeDocument/2006/relationships/image" Target="../media/image63.png"/><Relationship Id="rId79" Type="http://schemas.openxmlformats.org/officeDocument/2006/relationships/image" Target="../media/image84.jpeg"/><Relationship Id="rId102" Type="http://schemas.openxmlformats.org/officeDocument/2006/relationships/image" Target="../media/image107.jpeg"/><Relationship Id="rId123" Type="http://schemas.openxmlformats.org/officeDocument/2006/relationships/image" Target="../media/image128.jpeg"/><Relationship Id="rId144" Type="http://schemas.openxmlformats.org/officeDocument/2006/relationships/image" Target="../media/image149.png"/><Relationship Id="rId90" Type="http://schemas.openxmlformats.org/officeDocument/2006/relationships/image" Target="../media/image95.png"/><Relationship Id="rId165" Type="http://schemas.openxmlformats.org/officeDocument/2006/relationships/image" Target="../media/image170.png"/><Relationship Id="rId186" Type="http://schemas.openxmlformats.org/officeDocument/2006/relationships/image" Target="../media/image190.png"/><Relationship Id="rId27" Type="http://schemas.openxmlformats.org/officeDocument/2006/relationships/image" Target="../media/image32.png"/><Relationship Id="rId48" Type="http://schemas.openxmlformats.org/officeDocument/2006/relationships/image" Target="../media/image53.jpeg"/><Relationship Id="rId69" Type="http://schemas.openxmlformats.org/officeDocument/2006/relationships/image" Target="../media/image74.jpeg"/><Relationship Id="rId113" Type="http://schemas.openxmlformats.org/officeDocument/2006/relationships/image" Target="../media/image118.jpeg"/><Relationship Id="rId134" Type="http://schemas.openxmlformats.org/officeDocument/2006/relationships/image" Target="../media/image139.png"/><Relationship Id="rId80" Type="http://schemas.openxmlformats.org/officeDocument/2006/relationships/image" Target="../media/image85.png"/><Relationship Id="rId155" Type="http://schemas.openxmlformats.org/officeDocument/2006/relationships/image" Target="../media/image160.png"/><Relationship Id="rId176" Type="http://schemas.openxmlformats.org/officeDocument/2006/relationships/image" Target="../media/image181.jpeg"/><Relationship Id="rId197" Type="http://schemas.openxmlformats.org/officeDocument/2006/relationships/image" Target="../media/image201.png"/><Relationship Id="rId17" Type="http://schemas.openxmlformats.org/officeDocument/2006/relationships/image" Target="../media/image22.png"/><Relationship Id="rId38" Type="http://schemas.openxmlformats.org/officeDocument/2006/relationships/image" Target="../media/image43.png"/><Relationship Id="rId59" Type="http://schemas.openxmlformats.org/officeDocument/2006/relationships/image" Target="../media/image64.png"/><Relationship Id="rId103" Type="http://schemas.openxmlformats.org/officeDocument/2006/relationships/image" Target="../media/image108.png"/><Relationship Id="rId124" Type="http://schemas.openxmlformats.org/officeDocument/2006/relationships/image" Target="../media/image129.png"/><Relationship Id="rId70" Type="http://schemas.openxmlformats.org/officeDocument/2006/relationships/image" Target="../media/image75.png"/><Relationship Id="rId91" Type="http://schemas.openxmlformats.org/officeDocument/2006/relationships/image" Target="../media/image96.png"/><Relationship Id="rId145" Type="http://schemas.openxmlformats.org/officeDocument/2006/relationships/image" Target="../media/image150.png"/><Relationship Id="rId166" Type="http://schemas.openxmlformats.org/officeDocument/2006/relationships/image" Target="../media/image171.png"/><Relationship Id="rId187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3.jpeg"/><Relationship Id="rId49" Type="http://schemas.openxmlformats.org/officeDocument/2006/relationships/image" Target="../media/image54.png"/><Relationship Id="rId114" Type="http://schemas.openxmlformats.org/officeDocument/2006/relationships/image" Target="../media/image119.png"/><Relationship Id="rId60" Type="http://schemas.openxmlformats.org/officeDocument/2006/relationships/image" Target="../media/image65.png"/><Relationship Id="rId81" Type="http://schemas.openxmlformats.org/officeDocument/2006/relationships/image" Target="../media/image86.png"/><Relationship Id="rId135" Type="http://schemas.openxmlformats.org/officeDocument/2006/relationships/image" Target="../media/image140.png"/><Relationship Id="rId156" Type="http://schemas.openxmlformats.org/officeDocument/2006/relationships/image" Target="../media/image161.jpeg"/><Relationship Id="rId177" Type="http://schemas.openxmlformats.org/officeDocument/2006/relationships/image" Target="../media/image182.jpeg"/><Relationship Id="rId18" Type="http://schemas.openxmlformats.org/officeDocument/2006/relationships/image" Target="../media/image23.png"/><Relationship Id="rId39" Type="http://schemas.openxmlformats.org/officeDocument/2006/relationships/image" Target="../media/image44.png"/><Relationship Id="rId50" Type="http://schemas.openxmlformats.org/officeDocument/2006/relationships/image" Target="../media/image55.jpeg"/><Relationship Id="rId104" Type="http://schemas.openxmlformats.org/officeDocument/2006/relationships/image" Target="../media/image109.png"/><Relationship Id="rId125" Type="http://schemas.openxmlformats.org/officeDocument/2006/relationships/image" Target="../media/image130.png"/><Relationship Id="rId146" Type="http://schemas.openxmlformats.org/officeDocument/2006/relationships/image" Target="../media/image151.png"/><Relationship Id="rId167" Type="http://schemas.openxmlformats.org/officeDocument/2006/relationships/image" Target="../media/image172.png"/><Relationship Id="rId188" Type="http://schemas.openxmlformats.org/officeDocument/2006/relationships/image" Target="../media/image1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image" Target="../media/image210.jpeg"/><Relationship Id="rId5" Type="http://schemas.openxmlformats.org/officeDocument/2006/relationships/image" Target="../media/image204.jpeg"/><Relationship Id="rId10" Type="http://schemas.openxmlformats.org/officeDocument/2006/relationships/image" Target="../media/image209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svg"/><Relationship Id="rId3" Type="http://schemas.openxmlformats.org/officeDocument/2006/relationships/image" Target="../media/image213.png"/><Relationship Id="rId7" Type="http://schemas.openxmlformats.org/officeDocument/2006/relationships/image" Target="../media/image217.svg"/><Relationship Id="rId12" Type="http://schemas.openxmlformats.org/officeDocument/2006/relationships/image" Target="../media/image222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image" Target="../media/image221.svg"/><Relationship Id="rId5" Type="http://schemas.openxmlformats.org/officeDocument/2006/relationships/image" Target="../media/image215.sv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svg"/><Relationship Id="rId14" Type="http://schemas.openxmlformats.org/officeDocument/2006/relationships/image" Target="../media/image2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3" Type="http://schemas.openxmlformats.org/officeDocument/2006/relationships/image" Target="../media/image211.png"/><Relationship Id="rId7" Type="http://schemas.openxmlformats.org/officeDocument/2006/relationships/image" Target="../media/image227.png"/><Relationship Id="rId12" Type="http://schemas.openxmlformats.org/officeDocument/2006/relationships/image" Target="../media/image232.svg"/><Relationship Id="rId17" Type="http://schemas.openxmlformats.org/officeDocument/2006/relationships/image" Target="../media/image23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11" Type="http://schemas.openxmlformats.org/officeDocument/2006/relationships/image" Target="../media/image231.png"/><Relationship Id="rId5" Type="http://schemas.openxmlformats.org/officeDocument/2006/relationships/image" Target="../media/image225.svg"/><Relationship Id="rId15" Type="http://schemas.openxmlformats.org/officeDocument/2006/relationships/image" Target="../media/image235.png"/><Relationship Id="rId10" Type="http://schemas.openxmlformats.org/officeDocument/2006/relationships/image" Target="../media/image230.jpeg"/><Relationship Id="rId4" Type="http://schemas.openxmlformats.org/officeDocument/2006/relationships/image" Target="../media/image224.png"/><Relationship Id="rId9" Type="http://schemas.openxmlformats.org/officeDocument/2006/relationships/image" Target="../media/image229.svg"/><Relationship Id="rId14" Type="http://schemas.openxmlformats.org/officeDocument/2006/relationships/image" Target="../media/image2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svg"/><Relationship Id="rId3" Type="http://schemas.openxmlformats.org/officeDocument/2006/relationships/image" Target="../media/image225.svg"/><Relationship Id="rId7" Type="http://schemas.openxmlformats.org/officeDocument/2006/relationships/image" Target="../media/image239.png"/><Relationship Id="rId12" Type="http://schemas.openxmlformats.org/officeDocument/2006/relationships/image" Target="../media/image243.sv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242.png"/><Relationship Id="rId5" Type="http://schemas.openxmlformats.org/officeDocument/2006/relationships/image" Target="../media/image226.jpeg"/><Relationship Id="rId10" Type="http://schemas.openxmlformats.org/officeDocument/2006/relationships/image" Target="../media/image241.png"/><Relationship Id="rId4" Type="http://schemas.openxmlformats.org/officeDocument/2006/relationships/image" Target="../media/image211.png"/><Relationship Id="rId9" Type="http://schemas.openxmlformats.org/officeDocument/2006/relationships/image" Target="../media/image2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svg"/><Relationship Id="rId5" Type="http://schemas.openxmlformats.org/officeDocument/2006/relationships/image" Target="../media/image247.png"/><Relationship Id="rId4" Type="http://schemas.openxmlformats.org/officeDocument/2006/relationships/image" Target="../media/image2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969888" cy="1969888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2A82">
                <a:alpha val="84706"/>
              </a:srgbClr>
            </a:solid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69888" y="1969888"/>
            <a:ext cx="10222112" cy="3629204"/>
            <a:chOff x="0" y="0"/>
            <a:chExt cx="7996310" cy="28389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6310" cy="2838967"/>
            </a:xfrm>
            <a:custGeom>
              <a:avLst/>
              <a:gdLst/>
              <a:ahLst/>
              <a:cxnLst/>
              <a:rect l="l" t="t" r="r" b="b"/>
              <a:pathLst>
                <a:path w="7996310" h="2838967">
                  <a:moveTo>
                    <a:pt x="0" y="0"/>
                  </a:moveTo>
                  <a:lnTo>
                    <a:pt x="7996310" y="0"/>
                  </a:lnTo>
                  <a:lnTo>
                    <a:pt x="7996310" y="2838967"/>
                  </a:lnTo>
                  <a:lnTo>
                    <a:pt x="0" y="2838967"/>
                  </a:lnTo>
                  <a:close/>
                </a:path>
              </a:pathLst>
            </a:custGeom>
            <a:solidFill>
              <a:srgbClr val="20252F">
                <a:alpha val="84706"/>
              </a:srgbClr>
            </a:solid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90142" y="4713171"/>
            <a:ext cx="301858" cy="1463083"/>
            <a:chOff x="0" y="0"/>
            <a:chExt cx="293277" cy="14214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3277" cy="1421492"/>
            </a:xfrm>
            <a:custGeom>
              <a:avLst/>
              <a:gdLst/>
              <a:ahLst/>
              <a:cxnLst/>
              <a:rect l="l" t="t" r="r" b="b"/>
              <a:pathLst>
                <a:path w="293277" h="1421492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7A255F">
                <a:alpha val="84706"/>
              </a:srgbClr>
            </a:solid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9" name="Freeform 9"/>
          <p:cNvSpPr/>
          <p:nvPr/>
        </p:nvSpPr>
        <p:spPr>
          <a:xfrm>
            <a:off x="10038977" y="523104"/>
            <a:ext cx="159415" cy="162696"/>
          </a:xfrm>
          <a:custGeom>
            <a:avLst/>
            <a:gdLst/>
            <a:ahLst/>
            <a:cxnLst/>
            <a:rect l="l" t="t" r="r" b="b"/>
            <a:pathLst>
              <a:path w="239123" h="244044">
                <a:moveTo>
                  <a:pt x="0" y="0"/>
                </a:moveTo>
                <a:lnTo>
                  <a:pt x="239123" y="0"/>
                </a:lnTo>
                <a:lnTo>
                  <a:pt x="239123" y="244044"/>
                </a:lnTo>
                <a:lnTo>
                  <a:pt x="0" y="2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10" name="Freeform 10"/>
          <p:cNvSpPr/>
          <p:nvPr/>
        </p:nvSpPr>
        <p:spPr>
          <a:xfrm>
            <a:off x="1880162" y="1790478"/>
            <a:ext cx="6932457" cy="3889052"/>
          </a:xfrm>
          <a:custGeom>
            <a:avLst/>
            <a:gdLst/>
            <a:ahLst/>
            <a:cxnLst/>
            <a:rect l="l" t="t" r="r" b="b"/>
            <a:pathLst>
              <a:path w="10398685" h="5833578">
                <a:moveTo>
                  <a:pt x="0" y="0"/>
                </a:moveTo>
                <a:lnTo>
                  <a:pt x="10398685" y="0"/>
                </a:lnTo>
                <a:lnTo>
                  <a:pt x="10398685" y="5833578"/>
                </a:lnTo>
                <a:lnTo>
                  <a:pt x="0" y="5833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11" name="TextBox 11"/>
          <p:cNvSpPr txBox="1"/>
          <p:nvPr/>
        </p:nvSpPr>
        <p:spPr>
          <a:xfrm>
            <a:off x="10320306" y="504054"/>
            <a:ext cx="1569836" cy="16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FFFFFF"/>
                </a:solidFill>
                <a:latin typeface="Open Sans"/>
              </a:rPr>
              <a:t>www.euroquic.org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44493" y="3415747"/>
            <a:ext cx="3981029" cy="1133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8"/>
              </a:lnSpc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Information sessions on the 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latest global developments 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in connection with the quantum industry, 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available for QuIC Members only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. Recent topics include export control regulations, global standardization efforts, and deep dives on critical enabling technologies.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068319" y="3251000"/>
            <a:ext cx="3639159" cy="1455663"/>
            <a:chOff x="0" y="0"/>
            <a:chExt cx="6350000" cy="254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2"/>
              <a:stretch>
                <a:fillRect t="-6690" b="-29672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13747" y="1533403"/>
            <a:ext cx="6309897" cy="1131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8"/>
              </a:lnSpc>
            </a:pP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Q-Expo: 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QuIC’s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 global quantum gathering </a:t>
            </a:r>
            <a:r>
              <a:rPr lang="en-GB" sz="1200" spc="-7" dirty="0">
                <a:solidFill>
                  <a:srgbClr val="382A82"/>
                </a:solidFill>
                <a:latin typeface="Arial"/>
              </a:rPr>
              <a:t>that brings together key industry stakeholders such as business leaders, solution providers, researchers, and policymakers from around the world, ensuring attendees gain valuable insights, connections, and knowledge. The event features a dynamic Business Expo Day, followed by an insightful Plenary Day, providing unparalleled opportunities for learning, networking, and meaningful collaborations. </a:t>
            </a:r>
            <a:endParaRPr lang="en-US" sz="1200" spc="-7" dirty="0">
              <a:solidFill>
                <a:srgbClr val="382A82"/>
              </a:solidFill>
              <a:latin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13747" y="5437786"/>
            <a:ext cx="6159041" cy="902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8"/>
              </a:lnSpc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Matchmaking Sessions designed to help 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QuIC Members find each other and form project consortia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 for public funding calls. Sessions are 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also organized with partner associations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, such as AENEAS (electronic components and systems community) in the context of the EU Chips Act. These are an exclusive benefit of QuIC membership.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0894" y="5165843"/>
            <a:ext cx="3639159" cy="1455663"/>
            <a:chOff x="0" y="0"/>
            <a:chExt cx="6350000" cy="254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3"/>
              <a:stretch>
                <a:fillRect t="-19380" b="-47286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32516" y="5022"/>
            <a:ext cx="1959485" cy="1130770"/>
          </a:xfrm>
          <a:custGeom>
            <a:avLst/>
            <a:gdLst/>
            <a:ahLst/>
            <a:cxnLst/>
            <a:rect l="l" t="t" r="r" b="b"/>
            <a:pathLst>
              <a:path w="2939227" h="1696155">
                <a:moveTo>
                  <a:pt x="0" y="0"/>
                </a:moveTo>
                <a:lnTo>
                  <a:pt x="2939227" y="0"/>
                </a:lnTo>
                <a:lnTo>
                  <a:pt x="2939227" y="1696155"/>
                </a:lnTo>
                <a:lnTo>
                  <a:pt x="0" y="1696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95004D1F-13B6-C1F8-C806-B8DC33E45210}"/>
              </a:ext>
            </a:extLst>
          </p:cNvPr>
          <p:cNvSpPr txBox="1">
            <a:spLocks/>
          </p:cNvSpPr>
          <p:nvPr/>
        </p:nvSpPr>
        <p:spPr>
          <a:xfrm>
            <a:off x="810894" y="236494"/>
            <a:ext cx="905224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QuIC Membership Benefits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A7216-D91E-86B3-9449-5055B02DD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1" y="1042654"/>
            <a:ext cx="3639160" cy="16222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41A78D3-2D1A-E625-E366-6F39A02E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6266739"/>
            <a:ext cx="792773" cy="54982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08509" y="1135792"/>
            <a:ext cx="5383063" cy="8230289"/>
            <a:chOff x="0" y="0"/>
            <a:chExt cx="2126642" cy="3251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6642" cy="3251472"/>
            </a:xfrm>
            <a:custGeom>
              <a:avLst/>
              <a:gdLst/>
              <a:ahLst/>
              <a:cxnLst/>
              <a:rect l="l" t="t" r="r" b="b"/>
              <a:pathLst>
                <a:path w="2126642" h="3251472">
                  <a:moveTo>
                    <a:pt x="48899" y="0"/>
                  </a:moveTo>
                  <a:lnTo>
                    <a:pt x="2077743" y="0"/>
                  </a:lnTo>
                  <a:cubicBezTo>
                    <a:pt x="2090712" y="0"/>
                    <a:pt x="2103150" y="5152"/>
                    <a:pt x="2112320" y="14322"/>
                  </a:cubicBezTo>
                  <a:cubicBezTo>
                    <a:pt x="2121490" y="23492"/>
                    <a:pt x="2126642" y="35930"/>
                    <a:pt x="2126642" y="48899"/>
                  </a:cubicBezTo>
                  <a:lnTo>
                    <a:pt x="2126642" y="3202573"/>
                  </a:lnTo>
                  <a:cubicBezTo>
                    <a:pt x="2126642" y="3215542"/>
                    <a:pt x="2121490" y="3227980"/>
                    <a:pt x="2112320" y="3237150"/>
                  </a:cubicBezTo>
                  <a:cubicBezTo>
                    <a:pt x="2103150" y="3246320"/>
                    <a:pt x="2090712" y="3251472"/>
                    <a:pt x="2077743" y="3251472"/>
                  </a:cubicBezTo>
                  <a:lnTo>
                    <a:pt x="48899" y="3251472"/>
                  </a:lnTo>
                  <a:cubicBezTo>
                    <a:pt x="35930" y="3251472"/>
                    <a:pt x="23492" y="3246320"/>
                    <a:pt x="14322" y="3237150"/>
                  </a:cubicBezTo>
                  <a:cubicBezTo>
                    <a:pt x="5152" y="3227980"/>
                    <a:pt x="0" y="3215542"/>
                    <a:pt x="0" y="3202573"/>
                  </a:cubicBezTo>
                  <a:lnTo>
                    <a:pt x="0" y="48899"/>
                  </a:lnTo>
                  <a:cubicBezTo>
                    <a:pt x="0" y="35930"/>
                    <a:pt x="5152" y="23492"/>
                    <a:pt x="14322" y="14322"/>
                  </a:cubicBezTo>
                  <a:cubicBezTo>
                    <a:pt x="23492" y="5152"/>
                    <a:pt x="35930" y="0"/>
                    <a:pt x="48899" y="0"/>
                  </a:cubicBezTo>
                  <a:close/>
                </a:path>
              </a:pathLst>
            </a:custGeom>
            <a:solidFill>
              <a:srgbClr val="382A82"/>
            </a:solidFill>
          </p:spPr>
          <p:txBody>
            <a:bodyPr/>
            <a:lstStyle/>
            <a:p>
              <a:endParaRPr lang="en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2126642" cy="33467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62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32516" y="5022"/>
            <a:ext cx="1959485" cy="1130770"/>
          </a:xfrm>
          <a:custGeom>
            <a:avLst/>
            <a:gdLst/>
            <a:ahLst/>
            <a:cxnLst/>
            <a:rect l="l" t="t" r="r" b="b"/>
            <a:pathLst>
              <a:path w="2939227" h="1696155">
                <a:moveTo>
                  <a:pt x="0" y="0"/>
                </a:moveTo>
                <a:lnTo>
                  <a:pt x="2939227" y="0"/>
                </a:lnTo>
                <a:lnTo>
                  <a:pt x="2939227" y="1696155"/>
                </a:lnTo>
                <a:lnTo>
                  <a:pt x="0" y="169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8" name="Group 8"/>
          <p:cNvGrpSpPr/>
          <p:nvPr/>
        </p:nvGrpSpPr>
        <p:grpSpPr>
          <a:xfrm>
            <a:off x="5948652" y="6297169"/>
            <a:ext cx="8348197" cy="1550129"/>
            <a:chOff x="0" y="0"/>
            <a:chExt cx="1286205" cy="238828"/>
          </a:xfrm>
        </p:grpSpPr>
        <p:sp>
          <p:nvSpPr>
            <p:cNvPr id="9" name="Freeform 9"/>
            <p:cNvSpPr/>
            <p:nvPr/>
          </p:nvSpPr>
          <p:spPr>
            <a:xfrm>
              <a:off x="5931" y="0"/>
              <a:ext cx="1274343" cy="238828"/>
            </a:xfrm>
            <a:custGeom>
              <a:avLst/>
              <a:gdLst/>
              <a:ahLst/>
              <a:cxnLst/>
              <a:rect l="l" t="t" r="r" b="b"/>
              <a:pathLst>
                <a:path w="1274343" h="238828">
                  <a:moveTo>
                    <a:pt x="209016" y="0"/>
                  </a:moveTo>
                  <a:lnTo>
                    <a:pt x="1268527" y="0"/>
                  </a:lnTo>
                  <a:cubicBezTo>
                    <a:pt x="1270644" y="0"/>
                    <a:pt x="1272567" y="1230"/>
                    <a:pt x="1273455" y="3151"/>
                  </a:cubicBezTo>
                  <a:cubicBezTo>
                    <a:pt x="1274343" y="5073"/>
                    <a:pt x="1274033" y="7335"/>
                    <a:pt x="1272662" y="8947"/>
                  </a:cubicBezTo>
                  <a:lnTo>
                    <a:pt x="1084686" y="229881"/>
                  </a:lnTo>
                  <a:cubicBezTo>
                    <a:pt x="1079857" y="235557"/>
                    <a:pt x="1072780" y="238828"/>
                    <a:pt x="1065327" y="238828"/>
                  </a:cubicBezTo>
                  <a:lnTo>
                    <a:pt x="5816" y="238828"/>
                  </a:lnTo>
                  <a:cubicBezTo>
                    <a:pt x="3699" y="238828"/>
                    <a:pt x="1776" y="237598"/>
                    <a:pt x="888" y="235677"/>
                  </a:cubicBezTo>
                  <a:cubicBezTo>
                    <a:pt x="0" y="233756"/>
                    <a:pt x="310" y="231493"/>
                    <a:pt x="1681" y="229881"/>
                  </a:cubicBezTo>
                  <a:lnTo>
                    <a:pt x="189657" y="8947"/>
                  </a:lnTo>
                  <a:cubicBezTo>
                    <a:pt x="194486" y="3271"/>
                    <a:pt x="201563" y="0"/>
                    <a:pt x="209016" y="0"/>
                  </a:cubicBezTo>
                  <a:close/>
                </a:path>
              </a:pathLst>
            </a:custGeom>
            <a:solidFill>
              <a:srgbClr val="632B70"/>
            </a:solidFill>
          </p:spPr>
          <p:txBody>
            <a:bodyPr/>
            <a:lstStyle/>
            <a:p>
              <a:endParaRPr lang="en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57150"/>
              <a:ext cx="1083005" cy="29597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CD03B51-58D7-DFF6-5FFC-35E4F09666AA}"/>
              </a:ext>
            </a:extLst>
          </p:cNvPr>
          <p:cNvSpPr txBox="1"/>
          <p:nvPr/>
        </p:nvSpPr>
        <p:spPr>
          <a:xfrm>
            <a:off x="101601" y="1317104"/>
            <a:ext cx="4681414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2800" dirty="0"/>
              <a:t>Be part of the </a:t>
            </a:r>
          </a:p>
          <a:p>
            <a:pPr>
              <a:spcBef>
                <a:spcPts val="600"/>
              </a:spcBef>
            </a:pPr>
            <a:r>
              <a:rPr lang="en-GB" sz="3200" dirty="0"/>
              <a:t>Quantum Frontier:</a:t>
            </a:r>
          </a:p>
          <a:p>
            <a:pPr>
              <a:spcBef>
                <a:spcPts val="600"/>
              </a:spcBef>
            </a:pPr>
            <a:r>
              <a:rPr lang="en-GB" sz="4000" dirty="0"/>
              <a:t>Join QuIC Today!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979728" y="1135792"/>
            <a:ext cx="6422223" cy="5412650"/>
            <a:chOff x="0" y="0"/>
            <a:chExt cx="6350000" cy="53517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5351780"/>
            </a:xfrm>
            <a:custGeom>
              <a:avLst/>
              <a:gdLst/>
              <a:ahLst/>
              <a:cxnLst/>
              <a:rect l="l" t="t" r="r" b="b"/>
              <a:pathLst>
                <a:path w="6351270" h="5351780">
                  <a:moveTo>
                    <a:pt x="5858510" y="0"/>
                  </a:moveTo>
                  <a:lnTo>
                    <a:pt x="491490" y="0"/>
                  </a:lnTo>
                  <a:cubicBezTo>
                    <a:pt x="220980" y="0"/>
                    <a:pt x="0" y="220980"/>
                    <a:pt x="0" y="491490"/>
                  </a:cubicBezTo>
                  <a:lnTo>
                    <a:pt x="0" y="3191510"/>
                  </a:lnTo>
                  <a:cubicBezTo>
                    <a:pt x="0" y="3462020"/>
                    <a:pt x="220980" y="3683000"/>
                    <a:pt x="491490" y="3683000"/>
                  </a:cubicBezTo>
                  <a:lnTo>
                    <a:pt x="1841500" y="3683000"/>
                  </a:lnTo>
                  <a:lnTo>
                    <a:pt x="1841500" y="5351780"/>
                  </a:lnTo>
                  <a:lnTo>
                    <a:pt x="3318510" y="3683000"/>
                  </a:lnTo>
                  <a:lnTo>
                    <a:pt x="5859780" y="3683000"/>
                  </a:lnTo>
                  <a:cubicBezTo>
                    <a:pt x="6130290" y="3683000"/>
                    <a:pt x="6351270" y="3462020"/>
                    <a:pt x="6351270" y="3191510"/>
                  </a:cubicBezTo>
                  <a:lnTo>
                    <a:pt x="6351270" y="491490"/>
                  </a:lnTo>
                  <a:cubicBezTo>
                    <a:pt x="6350000" y="220980"/>
                    <a:pt x="6129020" y="0"/>
                    <a:pt x="5858510" y="0"/>
                  </a:cubicBezTo>
                  <a:close/>
                </a:path>
              </a:pathLst>
            </a:custGeom>
            <a:blipFill>
              <a:blip r:embed="rId4"/>
              <a:stretch>
                <a:fillRect l="-13177" r="-13177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7F13CA-7D35-F461-DE59-C932FEFE3A31}"/>
              </a:ext>
            </a:extLst>
          </p:cNvPr>
          <p:cNvGrpSpPr/>
          <p:nvPr/>
        </p:nvGrpSpPr>
        <p:grpSpPr>
          <a:xfrm>
            <a:off x="352419" y="3301263"/>
            <a:ext cx="3619380" cy="1555005"/>
            <a:chOff x="101601" y="3672415"/>
            <a:chExt cx="3619380" cy="15550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CD1AFE-39CE-38A1-58E5-DD85185BDC05}"/>
                </a:ext>
              </a:extLst>
            </p:cNvPr>
            <p:cNvGrpSpPr/>
            <p:nvPr/>
          </p:nvGrpSpPr>
          <p:grpSpPr>
            <a:xfrm>
              <a:off x="101601" y="4922898"/>
              <a:ext cx="3619380" cy="304522"/>
              <a:chOff x="396749" y="6396180"/>
              <a:chExt cx="3619380" cy="3045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96749" y="6396180"/>
                <a:ext cx="304522" cy="304522"/>
              </a:xfrm>
              <a:custGeom>
                <a:avLst/>
                <a:gdLst/>
                <a:ahLst/>
                <a:cxnLst/>
                <a:rect l="l" t="t" r="r" b="b"/>
                <a:pathLst>
                  <a:path w="456783" h="456783">
                    <a:moveTo>
                      <a:pt x="0" y="0"/>
                    </a:moveTo>
                    <a:lnTo>
                      <a:pt x="456782" y="0"/>
                    </a:lnTo>
                    <a:lnTo>
                      <a:pt x="456782" y="456783"/>
                    </a:lnTo>
                    <a:lnTo>
                      <a:pt x="0" y="4567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72957" y="6442469"/>
                <a:ext cx="3243172" cy="2216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867"/>
                  </a:lnSpc>
                  <a:spcBef>
                    <a:spcPct val="0"/>
                  </a:spcBef>
                </a:pPr>
                <a:r>
                  <a:rPr lang="en-US" sz="1333" spc="73" dirty="0">
                    <a:solidFill>
                      <a:srgbClr val="382A82"/>
                    </a:solidFill>
                    <a:latin typeface="Arial Bold"/>
                  </a:rPr>
                  <a:t>www.euroquic.org</a:t>
                </a:r>
              </a:p>
            </p:txBody>
          </p:sp>
        </p:grpSp>
        <p:pic>
          <p:nvPicPr>
            <p:cNvPr id="19" name="Picture 18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3A0557DC-FE40-5056-DF7A-7C9173BF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1" y="3672415"/>
              <a:ext cx="1066430" cy="1066430"/>
            </a:xfrm>
            <a:prstGeom prst="rect">
              <a:avLst/>
            </a:prstGeom>
          </p:spPr>
        </p:pic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6591247F-1F3A-A1D3-BC54-6AF697ED9EEA}"/>
              </a:ext>
            </a:extLst>
          </p:cNvPr>
          <p:cNvSpPr txBox="1"/>
          <p:nvPr/>
        </p:nvSpPr>
        <p:spPr>
          <a:xfrm>
            <a:off x="708018" y="6478689"/>
            <a:ext cx="3243172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333" spc="73">
                <a:solidFill>
                  <a:srgbClr val="382A82"/>
                </a:solidFill>
                <a:latin typeface="Arial Bold"/>
              </a:rPr>
              <a:t>Follow us on LinkedIn:</a:t>
            </a:r>
            <a:endParaRPr lang="en-US" sz="1333" spc="73" dirty="0">
              <a:solidFill>
                <a:srgbClr val="382A82"/>
              </a:solidFill>
              <a:latin typeface="Arial Bold"/>
            </a:endParaRPr>
          </a:p>
        </p:txBody>
      </p:sp>
      <p:pic>
        <p:nvPicPr>
          <p:cNvPr id="23" name="Picture 2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435AC18A-7B4A-FC3A-8330-C5923F86D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10" y="5610085"/>
            <a:ext cx="1090268" cy="10902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0C02B8-3B2A-FDED-582D-47F2E62E32A1}"/>
              </a:ext>
            </a:extLst>
          </p:cNvPr>
          <p:cNvSpPr txBox="1">
            <a:spLocks/>
          </p:cNvSpPr>
          <p:nvPr/>
        </p:nvSpPr>
        <p:spPr>
          <a:xfrm>
            <a:off x="758163" y="445117"/>
            <a:ext cx="9135794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QuIC at a Glance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2187E-6899-63CC-C8BC-385240A8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C331-0F41-4716-AC4E-18F173CCE3CB}" type="slidenum">
              <a:rPr lang="en-US" smtClean="0"/>
              <a:t>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6B132D-47A4-AE8A-F91B-019442E816BF}"/>
              </a:ext>
            </a:extLst>
          </p:cNvPr>
          <p:cNvGrpSpPr>
            <a:grpSpLocks/>
          </p:cNvGrpSpPr>
          <p:nvPr/>
        </p:nvGrpSpPr>
        <p:grpSpPr bwMode="auto">
          <a:xfrm>
            <a:off x="1020730" y="2029144"/>
            <a:ext cx="3984764" cy="3735609"/>
            <a:chOff x="1999" y="1656"/>
            <a:chExt cx="1765" cy="1934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D721040-3F60-A0B3-B047-BE82AE844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" y="2851"/>
              <a:ext cx="1765" cy="739"/>
            </a:xfrm>
            <a:custGeom>
              <a:avLst/>
              <a:gdLst/>
              <a:ahLst/>
              <a:cxnLst>
                <a:cxn ang="0">
                  <a:pos x="0" y="665"/>
                </a:cxn>
                <a:cxn ang="0">
                  <a:pos x="0" y="0"/>
                </a:cxn>
                <a:cxn ang="0">
                  <a:pos x="466" y="250"/>
                </a:cxn>
                <a:cxn ang="0">
                  <a:pos x="935" y="0"/>
                </a:cxn>
                <a:cxn ang="0">
                  <a:pos x="935" y="671"/>
                </a:cxn>
                <a:cxn ang="0">
                  <a:pos x="463" y="920"/>
                </a:cxn>
                <a:cxn ang="0">
                  <a:pos x="0" y="665"/>
                </a:cxn>
              </a:cxnLst>
              <a:rect l="0" t="0" r="r" b="b"/>
              <a:pathLst>
                <a:path w="936" h="921">
                  <a:moveTo>
                    <a:pt x="0" y="665"/>
                  </a:moveTo>
                  <a:lnTo>
                    <a:pt x="0" y="0"/>
                  </a:lnTo>
                  <a:lnTo>
                    <a:pt x="466" y="250"/>
                  </a:lnTo>
                  <a:lnTo>
                    <a:pt x="935" y="0"/>
                  </a:lnTo>
                  <a:lnTo>
                    <a:pt x="935" y="671"/>
                  </a:lnTo>
                  <a:lnTo>
                    <a:pt x="463" y="920"/>
                  </a:lnTo>
                  <a:lnTo>
                    <a:pt x="0" y="665"/>
                  </a:lnTo>
                </a:path>
              </a:pathLst>
            </a:custGeom>
            <a:noFill/>
            <a:ln w="28575" cap="rnd" cmpd="sng">
              <a:solidFill>
                <a:srgbClr val="7A25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5720" rIns="4572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0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A4D9BDA-5AC1-2302-583B-4268FFFDB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" y="2257"/>
              <a:ext cx="1765" cy="739"/>
            </a:xfrm>
            <a:custGeom>
              <a:avLst/>
              <a:gdLst/>
              <a:ahLst/>
              <a:cxnLst>
                <a:cxn ang="0">
                  <a:pos x="0" y="665"/>
                </a:cxn>
                <a:cxn ang="0">
                  <a:pos x="0" y="0"/>
                </a:cxn>
                <a:cxn ang="0">
                  <a:pos x="466" y="250"/>
                </a:cxn>
                <a:cxn ang="0">
                  <a:pos x="935" y="0"/>
                </a:cxn>
                <a:cxn ang="0">
                  <a:pos x="935" y="672"/>
                </a:cxn>
                <a:cxn ang="0">
                  <a:pos x="464" y="921"/>
                </a:cxn>
                <a:cxn ang="0">
                  <a:pos x="0" y="665"/>
                </a:cxn>
              </a:cxnLst>
              <a:rect l="0" t="0" r="r" b="b"/>
              <a:pathLst>
                <a:path w="936" h="922">
                  <a:moveTo>
                    <a:pt x="0" y="665"/>
                  </a:moveTo>
                  <a:lnTo>
                    <a:pt x="0" y="0"/>
                  </a:lnTo>
                  <a:lnTo>
                    <a:pt x="466" y="250"/>
                  </a:lnTo>
                  <a:lnTo>
                    <a:pt x="935" y="0"/>
                  </a:lnTo>
                  <a:lnTo>
                    <a:pt x="935" y="672"/>
                  </a:lnTo>
                  <a:lnTo>
                    <a:pt x="464" y="921"/>
                  </a:lnTo>
                  <a:lnTo>
                    <a:pt x="0" y="665"/>
                  </a:lnTo>
                </a:path>
              </a:pathLst>
            </a:custGeom>
            <a:noFill/>
            <a:ln w="28575" cap="rnd">
              <a:solidFill>
                <a:srgbClr val="632B70"/>
              </a:solidFill>
              <a:miter lim="800000"/>
              <a:headEnd/>
              <a:tailEnd/>
            </a:ln>
            <a:effectLst/>
          </p:spPr>
          <p:txBody>
            <a:bodyPr rot="10800000" vert="eaVert" wrap="none" lIns="45720" rIns="457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endParaRPr lang="en-US" sz="15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3EABB4-2195-2EF8-B947-D2AE56D28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" y="3097"/>
              <a:ext cx="1607" cy="31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wrap="square" lIns="45720" rIns="4572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09550" indent="-209550" algn="ctr" defTabSz="922338" eaLnBrk="0" hangingPunct="0"/>
              <a:r>
                <a:rPr lang="en-US" sz="1400">
                  <a:solidFill>
                    <a:srgbClr val="382A82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Our </a:t>
              </a:r>
              <a:r>
                <a:rPr lang="en-US" sz="1400" b="1">
                  <a:solidFill>
                    <a:srgbClr val="382A82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METHOD</a:t>
              </a:r>
              <a:r>
                <a:rPr lang="en-US" sz="1400">
                  <a:solidFill>
                    <a:srgbClr val="382A82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: serve as a collaboration hub between researchers, industry leaders, investors and end-users.</a:t>
              </a:r>
              <a:endParaRPr lang="en-SE" sz="1400">
                <a:solidFill>
                  <a:srgbClr val="382A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BE7C9F-E1FF-EA35-D9AF-DE141E83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" y="2463"/>
              <a:ext cx="1700" cy="32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wrap="square" lIns="45720" rIns="4572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09550" indent="-209550" algn="ctr" defTabSz="922338" eaLnBrk="0" hangingPunct="0"/>
              <a:r>
                <a:rPr lang="en-GB" sz="1400">
                  <a:solidFill>
                    <a:srgbClr val="382A82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Our </a:t>
              </a:r>
              <a:r>
                <a:rPr lang="en-GB" sz="1400" b="1">
                  <a:solidFill>
                    <a:srgbClr val="382A82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MISSION</a:t>
              </a:r>
              <a:r>
                <a:rPr lang="en-GB" sz="1400">
                  <a:solidFill>
                    <a:srgbClr val="382A82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: grow and strengthen the quantum technology industry, and position Europe as a global leader of the sector.</a:t>
              </a:r>
              <a:endParaRPr lang="en-SE" sz="1400">
                <a:solidFill>
                  <a:srgbClr val="382A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09550" indent="-209550" algn="ctr" defTabSz="922338" eaLnBrk="0" hangingPunct="0"/>
              <a:endParaRPr lang="en-GB" sz="1500">
                <a:solidFill>
                  <a:schemeClr val="bg1"/>
                </a:solidFill>
              </a:endParaRPr>
            </a:p>
          </p:txBody>
        </p:sp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6AEB39BB-8C1C-F8E0-8181-2C22287980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512" y="1148"/>
              <a:ext cx="739" cy="1756"/>
            </a:xfrm>
            <a:prstGeom prst="homePlate">
              <a:avLst>
                <a:gd name="adj" fmla="val 26255"/>
              </a:avLst>
            </a:prstGeom>
            <a:noFill/>
            <a:ln w="28575" cap="rnd">
              <a:solidFill>
                <a:srgbClr val="382A82"/>
              </a:solidFill>
              <a:miter lim="800000"/>
              <a:headEnd/>
              <a:tailEnd/>
            </a:ln>
            <a:effectLst/>
          </p:spPr>
          <p:txBody>
            <a:bodyPr rot="10800000" vert="eaVert" wrap="square" lIns="45720" rIns="4572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400">
                  <a:solidFill>
                    <a:srgbClr val="382A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</a:t>
              </a:r>
              <a:r>
                <a:rPr lang="en-US" sz="1400" b="1">
                  <a:solidFill>
                    <a:srgbClr val="382A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HISTORY</a:t>
              </a:r>
              <a:r>
                <a:rPr lang="en-US" sz="1400">
                  <a:solidFill>
                    <a:srgbClr val="382A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Non-profit association established  in 2021 by several key business actors – large enterprises, SMEs, startups, investors – from across Europe.</a:t>
              </a: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908568AC-D9AA-CE10-FCCB-659C961DD4D5}"/>
              </a:ext>
            </a:extLst>
          </p:cNvPr>
          <p:cNvSpPr>
            <a:spLocks/>
          </p:cNvSpPr>
          <p:nvPr/>
        </p:nvSpPr>
        <p:spPr bwMode="auto">
          <a:xfrm>
            <a:off x="6144061" y="2765022"/>
            <a:ext cx="3010159" cy="1125074"/>
          </a:xfrm>
          <a:custGeom>
            <a:avLst/>
            <a:gdLst/>
            <a:ahLst/>
            <a:cxnLst>
              <a:cxn ang="0">
                <a:pos x="1561" y="540"/>
              </a:cxn>
              <a:cxn ang="0">
                <a:pos x="1541" y="452"/>
              </a:cxn>
              <a:cxn ang="0">
                <a:pos x="1503" y="368"/>
              </a:cxn>
              <a:cxn ang="0">
                <a:pos x="1450" y="288"/>
              </a:cxn>
              <a:cxn ang="0">
                <a:pos x="1382" y="215"/>
              </a:cxn>
              <a:cxn ang="0">
                <a:pos x="1301" y="152"/>
              </a:cxn>
              <a:cxn ang="0">
                <a:pos x="1208" y="96"/>
              </a:cxn>
              <a:cxn ang="0">
                <a:pos x="1107" y="54"/>
              </a:cxn>
              <a:cxn ang="0">
                <a:pos x="998" y="23"/>
              </a:cxn>
              <a:cxn ang="0">
                <a:pos x="885" y="4"/>
              </a:cxn>
              <a:cxn ang="0">
                <a:pos x="771" y="0"/>
              </a:cxn>
              <a:cxn ang="0">
                <a:pos x="653" y="7"/>
              </a:cxn>
              <a:cxn ang="0">
                <a:pos x="543" y="29"/>
              </a:cxn>
              <a:cxn ang="0">
                <a:pos x="435" y="63"/>
              </a:cxn>
              <a:cxn ang="0">
                <a:pos x="335" y="108"/>
              </a:cxn>
              <a:cxn ang="0">
                <a:pos x="246" y="165"/>
              </a:cxn>
              <a:cxn ang="0">
                <a:pos x="168" y="231"/>
              </a:cxn>
              <a:cxn ang="0">
                <a:pos x="103" y="305"/>
              </a:cxn>
              <a:cxn ang="0">
                <a:pos x="53" y="385"/>
              </a:cxn>
              <a:cxn ang="0">
                <a:pos x="19" y="472"/>
              </a:cxn>
              <a:cxn ang="0">
                <a:pos x="2" y="561"/>
              </a:cxn>
              <a:cxn ang="0">
                <a:pos x="783" y="606"/>
              </a:cxn>
              <a:cxn ang="0">
                <a:pos x="898" y="577"/>
              </a:cxn>
              <a:cxn ang="0">
                <a:pos x="936" y="525"/>
              </a:cxn>
              <a:cxn ang="0">
                <a:pos x="987" y="481"/>
              </a:cxn>
              <a:cxn ang="0">
                <a:pos x="1049" y="446"/>
              </a:cxn>
              <a:cxn ang="0">
                <a:pos x="1118" y="420"/>
              </a:cxn>
              <a:cxn ang="0">
                <a:pos x="1192" y="408"/>
              </a:cxn>
              <a:cxn ang="0">
                <a:pos x="1267" y="408"/>
              </a:cxn>
              <a:cxn ang="0">
                <a:pos x="1343" y="421"/>
              </a:cxn>
              <a:cxn ang="0">
                <a:pos x="1414" y="447"/>
              </a:cxn>
              <a:cxn ang="0">
                <a:pos x="1476" y="484"/>
              </a:cxn>
              <a:cxn ang="0">
                <a:pos x="1527" y="530"/>
              </a:cxn>
              <a:cxn ang="0">
                <a:pos x="1566" y="584"/>
              </a:cxn>
            </a:cxnLst>
            <a:rect l="0" t="0" r="r" b="b"/>
            <a:pathLst>
              <a:path w="1567" h="607">
                <a:moveTo>
                  <a:pt x="1566" y="584"/>
                </a:moveTo>
                <a:lnTo>
                  <a:pt x="1561" y="540"/>
                </a:lnTo>
                <a:lnTo>
                  <a:pt x="1553" y="495"/>
                </a:lnTo>
                <a:lnTo>
                  <a:pt x="1541" y="452"/>
                </a:lnTo>
                <a:lnTo>
                  <a:pt x="1523" y="409"/>
                </a:lnTo>
                <a:lnTo>
                  <a:pt x="1503" y="368"/>
                </a:lnTo>
                <a:lnTo>
                  <a:pt x="1479" y="326"/>
                </a:lnTo>
                <a:lnTo>
                  <a:pt x="1450" y="288"/>
                </a:lnTo>
                <a:lnTo>
                  <a:pt x="1416" y="251"/>
                </a:lnTo>
                <a:lnTo>
                  <a:pt x="1382" y="215"/>
                </a:lnTo>
                <a:lnTo>
                  <a:pt x="1343" y="183"/>
                </a:lnTo>
                <a:lnTo>
                  <a:pt x="1301" y="152"/>
                </a:lnTo>
                <a:lnTo>
                  <a:pt x="1256" y="122"/>
                </a:lnTo>
                <a:lnTo>
                  <a:pt x="1208" y="96"/>
                </a:lnTo>
                <a:lnTo>
                  <a:pt x="1158" y="74"/>
                </a:lnTo>
                <a:lnTo>
                  <a:pt x="1107" y="54"/>
                </a:lnTo>
                <a:lnTo>
                  <a:pt x="1054" y="37"/>
                </a:lnTo>
                <a:lnTo>
                  <a:pt x="998" y="23"/>
                </a:lnTo>
                <a:lnTo>
                  <a:pt x="942" y="12"/>
                </a:lnTo>
                <a:lnTo>
                  <a:pt x="885" y="4"/>
                </a:lnTo>
                <a:lnTo>
                  <a:pt x="827" y="1"/>
                </a:lnTo>
                <a:lnTo>
                  <a:pt x="771" y="0"/>
                </a:lnTo>
                <a:lnTo>
                  <a:pt x="713" y="2"/>
                </a:lnTo>
                <a:lnTo>
                  <a:pt x="653" y="7"/>
                </a:lnTo>
                <a:lnTo>
                  <a:pt x="597" y="17"/>
                </a:lnTo>
                <a:lnTo>
                  <a:pt x="543" y="29"/>
                </a:lnTo>
                <a:lnTo>
                  <a:pt x="488" y="45"/>
                </a:lnTo>
                <a:lnTo>
                  <a:pt x="435" y="63"/>
                </a:lnTo>
                <a:lnTo>
                  <a:pt x="384" y="84"/>
                </a:lnTo>
                <a:lnTo>
                  <a:pt x="335" y="108"/>
                </a:lnTo>
                <a:lnTo>
                  <a:pt x="289" y="136"/>
                </a:lnTo>
                <a:lnTo>
                  <a:pt x="246" y="165"/>
                </a:lnTo>
                <a:lnTo>
                  <a:pt x="205" y="196"/>
                </a:lnTo>
                <a:lnTo>
                  <a:pt x="168" y="231"/>
                </a:lnTo>
                <a:lnTo>
                  <a:pt x="133" y="268"/>
                </a:lnTo>
                <a:lnTo>
                  <a:pt x="103" y="305"/>
                </a:lnTo>
                <a:lnTo>
                  <a:pt x="77" y="346"/>
                </a:lnTo>
                <a:lnTo>
                  <a:pt x="53" y="385"/>
                </a:lnTo>
                <a:lnTo>
                  <a:pt x="34" y="429"/>
                </a:lnTo>
                <a:lnTo>
                  <a:pt x="19" y="472"/>
                </a:lnTo>
                <a:lnTo>
                  <a:pt x="9" y="515"/>
                </a:lnTo>
                <a:lnTo>
                  <a:pt x="2" y="561"/>
                </a:lnTo>
                <a:lnTo>
                  <a:pt x="0" y="606"/>
                </a:lnTo>
                <a:lnTo>
                  <a:pt x="783" y="606"/>
                </a:lnTo>
                <a:lnTo>
                  <a:pt x="883" y="606"/>
                </a:lnTo>
                <a:lnTo>
                  <a:pt x="898" y="577"/>
                </a:lnTo>
                <a:lnTo>
                  <a:pt x="916" y="550"/>
                </a:lnTo>
                <a:lnTo>
                  <a:pt x="936" y="525"/>
                </a:lnTo>
                <a:lnTo>
                  <a:pt x="960" y="502"/>
                </a:lnTo>
                <a:lnTo>
                  <a:pt x="987" y="481"/>
                </a:lnTo>
                <a:lnTo>
                  <a:pt x="1018" y="462"/>
                </a:lnTo>
                <a:lnTo>
                  <a:pt x="1049" y="446"/>
                </a:lnTo>
                <a:lnTo>
                  <a:pt x="1083" y="432"/>
                </a:lnTo>
                <a:lnTo>
                  <a:pt x="1118" y="420"/>
                </a:lnTo>
                <a:lnTo>
                  <a:pt x="1154" y="413"/>
                </a:lnTo>
                <a:lnTo>
                  <a:pt x="1192" y="408"/>
                </a:lnTo>
                <a:lnTo>
                  <a:pt x="1229" y="408"/>
                </a:lnTo>
                <a:lnTo>
                  <a:pt x="1267" y="408"/>
                </a:lnTo>
                <a:lnTo>
                  <a:pt x="1306" y="414"/>
                </a:lnTo>
                <a:lnTo>
                  <a:pt x="1343" y="421"/>
                </a:lnTo>
                <a:lnTo>
                  <a:pt x="1379" y="434"/>
                </a:lnTo>
                <a:lnTo>
                  <a:pt x="1414" y="447"/>
                </a:lnTo>
                <a:lnTo>
                  <a:pt x="1445" y="463"/>
                </a:lnTo>
                <a:lnTo>
                  <a:pt x="1476" y="484"/>
                </a:lnTo>
                <a:lnTo>
                  <a:pt x="1503" y="507"/>
                </a:lnTo>
                <a:lnTo>
                  <a:pt x="1527" y="530"/>
                </a:lnTo>
                <a:lnTo>
                  <a:pt x="1548" y="557"/>
                </a:lnTo>
                <a:lnTo>
                  <a:pt x="1566" y="584"/>
                </a:lnTo>
              </a:path>
            </a:pathLst>
          </a:custGeom>
          <a:solidFill>
            <a:schemeClr val="bg1"/>
          </a:solidFill>
          <a:ln w="38100" cap="rnd" cmpd="sng">
            <a:solidFill>
              <a:srgbClr val="C51F38"/>
            </a:solidFill>
            <a:prstDash val="solid"/>
            <a:round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EA4A5C0-7AC4-A0C6-C898-030239D4ECFA}"/>
              </a:ext>
            </a:extLst>
          </p:cNvPr>
          <p:cNvSpPr>
            <a:spLocks/>
          </p:cNvSpPr>
          <p:nvPr/>
        </p:nvSpPr>
        <p:spPr bwMode="auto">
          <a:xfrm>
            <a:off x="7421427" y="3450824"/>
            <a:ext cx="1303390" cy="2597531"/>
          </a:xfrm>
          <a:custGeom>
            <a:avLst/>
            <a:gdLst/>
            <a:ahLst/>
            <a:cxnLst>
              <a:cxn ang="0">
                <a:pos x="605" y="3"/>
              </a:cxn>
              <a:cxn ang="0">
                <a:pos x="506" y="22"/>
              </a:cxn>
              <a:cxn ang="0">
                <a:pos x="412" y="55"/>
              </a:cxn>
              <a:cxn ang="0">
                <a:pos x="322" y="103"/>
              </a:cxn>
              <a:cxn ang="0">
                <a:pos x="242" y="164"/>
              </a:cxn>
              <a:cxn ang="0">
                <a:pos x="169" y="236"/>
              </a:cxn>
              <a:cxn ang="0">
                <a:pos x="110" y="318"/>
              </a:cxn>
              <a:cxn ang="0">
                <a:pos x="62" y="410"/>
              </a:cxn>
              <a:cxn ang="0">
                <a:pos x="27" y="507"/>
              </a:cxn>
              <a:cxn ang="0">
                <a:pos x="6" y="607"/>
              </a:cxn>
              <a:cxn ang="0">
                <a:pos x="0" y="711"/>
              </a:cxn>
              <a:cxn ang="0">
                <a:pos x="9" y="814"/>
              </a:cxn>
              <a:cxn ang="0">
                <a:pos x="34" y="915"/>
              </a:cxn>
              <a:cxn ang="0">
                <a:pos x="71" y="1010"/>
              </a:cxn>
              <a:cxn ang="0">
                <a:pos x="122" y="1099"/>
              </a:cxn>
              <a:cxn ang="0">
                <a:pos x="186" y="1180"/>
              </a:cxn>
              <a:cxn ang="0">
                <a:pos x="259" y="1249"/>
              </a:cxn>
              <a:cxn ang="0">
                <a:pos x="343" y="1307"/>
              </a:cxn>
              <a:cxn ang="0">
                <a:pos x="433" y="1353"/>
              </a:cxn>
              <a:cxn ang="0">
                <a:pos x="529" y="1382"/>
              </a:cxn>
              <a:cxn ang="0">
                <a:pos x="627" y="1397"/>
              </a:cxn>
              <a:cxn ang="0">
                <a:pos x="679" y="699"/>
              </a:cxn>
              <a:cxn ang="0">
                <a:pos x="645" y="598"/>
              </a:cxn>
              <a:cxn ang="0">
                <a:pos x="587" y="563"/>
              </a:cxn>
              <a:cxn ang="0">
                <a:pos x="539" y="516"/>
              </a:cxn>
              <a:cxn ang="0">
                <a:pos x="499" y="462"/>
              </a:cxn>
              <a:cxn ang="0">
                <a:pos x="471" y="400"/>
              </a:cxn>
              <a:cxn ang="0">
                <a:pos x="458" y="334"/>
              </a:cxn>
              <a:cxn ang="0">
                <a:pos x="458" y="265"/>
              </a:cxn>
              <a:cxn ang="0">
                <a:pos x="473" y="198"/>
              </a:cxn>
              <a:cxn ang="0">
                <a:pos x="500" y="135"/>
              </a:cxn>
              <a:cxn ang="0">
                <a:pos x="542" y="80"/>
              </a:cxn>
              <a:cxn ang="0">
                <a:pos x="594" y="34"/>
              </a:cxn>
              <a:cxn ang="0">
                <a:pos x="655" y="0"/>
              </a:cxn>
            </a:cxnLst>
            <a:rect l="0" t="0" r="r" b="b"/>
            <a:pathLst>
              <a:path w="680" h="1401">
                <a:moveTo>
                  <a:pt x="655" y="0"/>
                </a:moveTo>
                <a:lnTo>
                  <a:pt x="605" y="3"/>
                </a:lnTo>
                <a:lnTo>
                  <a:pt x="556" y="11"/>
                </a:lnTo>
                <a:lnTo>
                  <a:pt x="506" y="22"/>
                </a:lnTo>
                <a:lnTo>
                  <a:pt x="459" y="37"/>
                </a:lnTo>
                <a:lnTo>
                  <a:pt x="412" y="55"/>
                </a:lnTo>
                <a:lnTo>
                  <a:pt x="367" y="77"/>
                </a:lnTo>
                <a:lnTo>
                  <a:pt x="322" y="103"/>
                </a:lnTo>
                <a:lnTo>
                  <a:pt x="281" y="132"/>
                </a:lnTo>
                <a:lnTo>
                  <a:pt x="242" y="164"/>
                </a:lnTo>
                <a:lnTo>
                  <a:pt x="204" y="198"/>
                </a:lnTo>
                <a:lnTo>
                  <a:pt x="169" y="236"/>
                </a:lnTo>
                <a:lnTo>
                  <a:pt x="139" y="276"/>
                </a:lnTo>
                <a:lnTo>
                  <a:pt x="110" y="318"/>
                </a:lnTo>
                <a:lnTo>
                  <a:pt x="84" y="363"/>
                </a:lnTo>
                <a:lnTo>
                  <a:pt x="62" y="410"/>
                </a:lnTo>
                <a:lnTo>
                  <a:pt x="42" y="457"/>
                </a:lnTo>
                <a:lnTo>
                  <a:pt x="27" y="507"/>
                </a:lnTo>
                <a:lnTo>
                  <a:pt x="15" y="557"/>
                </a:lnTo>
                <a:lnTo>
                  <a:pt x="6" y="607"/>
                </a:lnTo>
                <a:lnTo>
                  <a:pt x="1" y="659"/>
                </a:lnTo>
                <a:lnTo>
                  <a:pt x="0" y="711"/>
                </a:lnTo>
                <a:lnTo>
                  <a:pt x="4" y="762"/>
                </a:lnTo>
                <a:lnTo>
                  <a:pt x="9" y="814"/>
                </a:lnTo>
                <a:lnTo>
                  <a:pt x="19" y="866"/>
                </a:lnTo>
                <a:lnTo>
                  <a:pt x="34" y="915"/>
                </a:lnTo>
                <a:lnTo>
                  <a:pt x="51" y="963"/>
                </a:lnTo>
                <a:lnTo>
                  <a:pt x="71" y="1010"/>
                </a:lnTo>
                <a:lnTo>
                  <a:pt x="95" y="1056"/>
                </a:lnTo>
                <a:lnTo>
                  <a:pt x="122" y="1099"/>
                </a:lnTo>
                <a:lnTo>
                  <a:pt x="153" y="1141"/>
                </a:lnTo>
                <a:lnTo>
                  <a:pt x="186" y="1180"/>
                </a:lnTo>
                <a:lnTo>
                  <a:pt x="222" y="1215"/>
                </a:lnTo>
                <a:lnTo>
                  <a:pt x="259" y="1249"/>
                </a:lnTo>
                <a:lnTo>
                  <a:pt x="300" y="1280"/>
                </a:lnTo>
                <a:lnTo>
                  <a:pt x="343" y="1307"/>
                </a:lnTo>
                <a:lnTo>
                  <a:pt x="387" y="1332"/>
                </a:lnTo>
                <a:lnTo>
                  <a:pt x="433" y="1353"/>
                </a:lnTo>
                <a:lnTo>
                  <a:pt x="481" y="1369"/>
                </a:lnTo>
                <a:lnTo>
                  <a:pt x="529" y="1382"/>
                </a:lnTo>
                <a:lnTo>
                  <a:pt x="578" y="1391"/>
                </a:lnTo>
                <a:lnTo>
                  <a:pt x="627" y="1397"/>
                </a:lnTo>
                <a:lnTo>
                  <a:pt x="679" y="1400"/>
                </a:lnTo>
                <a:lnTo>
                  <a:pt x="679" y="699"/>
                </a:lnTo>
                <a:lnTo>
                  <a:pt x="679" y="610"/>
                </a:lnTo>
                <a:lnTo>
                  <a:pt x="645" y="598"/>
                </a:lnTo>
                <a:lnTo>
                  <a:pt x="616" y="580"/>
                </a:lnTo>
                <a:lnTo>
                  <a:pt x="587" y="563"/>
                </a:lnTo>
                <a:lnTo>
                  <a:pt x="563" y="541"/>
                </a:lnTo>
                <a:lnTo>
                  <a:pt x="539" y="516"/>
                </a:lnTo>
                <a:lnTo>
                  <a:pt x="517" y="490"/>
                </a:lnTo>
                <a:lnTo>
                  <a:pt x="499" y="462"/>
                </a:lnTo>
                <a:lnTo>
                  <a:pt x="484" y="431"/>
                </a:lnTo>
                <a:lnTo>
                  <a:pt x="471" y="400"/>
                </a:lnTo>
                <a:lnTo>
                  <a:pt x="463" y="368"/>
                </a:lnTo>
                <a:lnTo>
                  <a:pt x="458" y="334"/>
                </a:lnTo>
                <a:lnTo>
                  <a:pt x="456" y="300"/>
                </a:lnTo>
                <a:lnTo>
                  <a:pt x="458" y="265"/>
                </a:lnTo>
                <a:lnTo>
                  <a:pt x="463" y="232"/>
                </a:lnTo>
                <a:lnTo>
                  <a:pt x="473" y="198"/>
                </a:lnTo>
                <a:lnTo>
                  <a:pt x="485" y="166"/>
                </a:lnTo>
                <a:lnTo>
                  <a:pt x="500" y="135"/>
                </a:lnTo>
                <a:lnTo>
                  <a:pt x="520" y="106"/>
                </a:lnTo>
                <a:lnTo>
                  <a:pt x="542" y="80"/>
                </a:lnTo>
                <a:lnTo>
                  <a:pt x="568" y="55"/>
                </a:lnTo>
                <a:lnTo>
                  <a:pt x="594" y="34"/>
                </a:lnTo>
                <a:lnTo>
                  <a:pt x="623" y="14"/>
                </a:lnTo>
                <a:lnTo>
                  <a:pt x="655" y="0"/>
                </a:lnTo>
              </a:path>
            </a:pathLst>
          </a:custGeom>
          <a:solidFill>
            <a:schemeClr val="bg1"/>
          </a:solidFill>
          <a:ln w="38100" cap="rnd" cmpd="sng">
            <a:solidFill>
              <a:srgbClr val="F39814"/>
            </a:solidFill>
            <a:prstDash val="solid"/>
            <a:round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75D3310-4C45-BC01-583E-8437595E26DD}"/>
              </a:ext>
            </a:extLst>
          </p:cNvPr>
          <p:cNvSpPr>
            <a:spLocks/>
          </p:cNvSpPr>
          <p:nvPr/>
        </p:nvSpPr>
        <p:spPr bwMode="auto">
          <a:xfrm>
            <a:off x="8130592" y="3834066"/>
            <a:ext cx="3010159" cy="1122833"/>
          </a:xfrm>
          <a:custGeom>
            <a:avLst/>
            <a:gdLst/>
            <a:ahLst/>
            <a:cxnLst>
              <a:cxn ang="0">
                <a:pos x="4" y="65"/>
              </a:cxn>
              <a:cxn ang="0">
                <a:pos x="24" y="154"/>
              </a:cxn>
              <a:cxn ang="0">
                <a:pos x="62" y="238"/>
              </a:cxn>
              <a:cxn ang="0">
                <a:pos x="115" y="317"/>
              </a:cxn>
              <a:cxn ang="0">
                <a:pos x="183" y="390"/>
              </a:cxn>
              <a:cxn ang="0">
                <a:pos x="264" y="454"/>
              </a:cxn>
              <a:cxn ang="0">
                <a:pos x="357" y="508"/>
              </a:cxn>
              <a:cxn ang="0">
                <a:pos x="458" y="551"/>
              </a:cxn>
              <a:cxn ang="0">
                <a:pos x="567" y="582"/>
              </a:cxn>
              <a:cxn ang="0">
                <a:pos x="680" y="600"/>
              </a:cxn>
              <a:cxn ang="0">
                <a:pos x="794" y="605"/>
              </a:cxn>
              <a:cxn ang="0">
                <a:pos x="910" y="597"/>
              </a:cxn>
              <a:cxn ang="0">
                <a:pos x="1022" y="576"/>
              </a:cxn>
              <a:cxn ang="0">
                <a:pos x="1130" y="543"/>
              </a:cxn>
              <a:cxn ang="0">
                <a:pos x="1230" y="496"/>
              </a:cxn>
              <a:cxn ang="0">
                <a:pos x="1319" y="440"/>
              </a:cxn>
              <a:cxn ang="0">
                <a:pos x="1397" y="374"/>
              </a:cxn>
              <a:cxn ang="0">
                <a:pos x="1462" y="300"/>
              </a:cxn>
              <a:cxn ang="0">
                <a:pos x="1512" y="219"/>
              </a:cxn>
              <a:cxn ang="0">
                <a:pos x="1546" y="133"/>
              </a:cxn>
              <a:cxn ang="0">
                <a:pos x="1563" y="45"/>
              </a:cxn>
              <a:cxn ang="0">
                <a:pos x="782" y="0"/>
              </a:cxn>
              <a:cxn ang="0">
                <a:pos x="667" y="27"/>
              </a:cxn>
              <a:cxn ang="0">
                <a:pos x="627" y="76"/>
              </a:cxn>
              <a:cxn ang="0">
                <a:pos x="573" y="117"/>
              </a:cxn>
              <a:cxn ang="0">
                <a:pos x="511" y="146"/>
              </a:cxn>
              <a:cxn ang="0">
                <a:pos x="441" y="165"/>
              </a:cxn>
              <a:cxn ang="0">
                <a:pos x="369" y="170"/>
              </a:cxn>
              <a:cxn ang="0">
                <a:pos x="289" y="171"/>
              </a:cxn>
              <a:cxn ang="0">
                <a:pos x="212" y="159"/>
              </a:cxn>
              <a:cxn ang="0">
                <a:pos x="139" y="133"/>
              </a:cxn>
              <a:cxn ang="0">
                <a:pos x="74" y="95"/>
              </a:cxn>
              <a:cxn ang="0">
                <a:pos x="22" y="48"/>
              </a:cxn>
            </a:cxnLst>
            <a:rect l="0" t="0" r="r" b="b"/>
            <a:pathLst>
              <a:path w="1567" h="606">
                <a:moveTo>
                  <a:pt x="0" y="20"/>
                </a:moveTo>
                <a:lnTo>
                  <a:pt x="4" y="65"/>
                </a:lnTo>
                <a:lnTo>
                  <a:pt x="12" y="109"/>
                </a:lnTo>
                <a:lnTo>
                  <a:pt x="24" y="154"/>
                </a:lnTo>
                <a:lnTo>
                  <a:pt x="42" y="196"/>
                </a:lnTo>
                <a:lnTo>
                  <a:pt x="62" y="238"/>
                </a:lnTo>
                <a:lnTo>
                  <a:pt x="86" y="279"/>
                </a:lnTo>
                <a:lnTo>
                  <a:pt x="115" y="317"/>
                </a:lnTo>
                <a:lnTo>
                  <a:pt x="149" y="354"/>
                </a:lnTo>
                <a:lnTo>
                  <a:pt x="183" y="390"/>
                </a:lnTo>
                <a:lnTo>
                  <a:pt x="222" y="423"/>
                </a:lnTo>
                <a:lnTo>
                  <a:pt x="264" y="454"/>
                </a:lnTo>
                <a:lnTo>
                  <a:pt x="309" y="482"/>
                </a:lnTo>
                <a:lnTo>
                  <a:pt x="357" y="508"/>
                </a:lnTo>
                <a:lnTo>
                  <a:pt x="407" y="530"/>
                </a:lnTo>
                <a:lnTo>
                  <a:pt x="458" y="551"/>
                </a:lnTo>
                <a:lnTo>
                  <a:pt x="511" y="567"/>
                </a:lnTo>
                <a:lnTo>
                  <a:pt x="567" y="582"/>
                </a:lnTo>
                <a:lnTo>
                  <a:pt x="623" y="592"/>
                </a:lnTo>
                <a:lnTo>
                  <a:pt x="680" y="600"/>
                </a:lnTo>
                <a:lnTo>
                  <a:pt x="736" y="603"/>
                </a:lnTo>
                <a:lnTo>
                  <a:pt x="794" y="605"/>
                </a:lnTo>
                <a:lnTo>
                  <a:pt x="852" y="603"/>
                </a:lnTo>
                <a:lnTo>
                  <a:pt x="910" y="597"/>
                </a:lnTo>
                <a:lnTo>
                  <a:pt x="967" y="587"/>
                </a:lnTo>
                <a:lnTo>
                  <a:pt x="1022" y="576"/>
                </a:lnTo>
                <a:lnTo>
                  <a:pt x="1077" y="560"/>
                </a:lnTo>
                <a:lnTo>
                  <a:pt x="1130" y="543"/>
                </a:lnTo>
                <a:lnTo>
                  <a:pt x="1181" y="521"/>
                </a:lnTo>
                <a:lnTo>
                  <a:pt x="1230" y="496"/>
                </a:lnTo>
                <a:lnTo>
                  <a:pt x="1276" y="470"/>
                </a:lnTo>
                <a:lnTo>
                  <a:pt x="1319" y="440"/>
                </a:lnTo>
                <a:lnTo>
                  <a:pt x="1360" y="408"/>
                </a:lnTo>
                <a:lnTo>
                  <a:pt x="1397" y="374"/>
                </a:lnTo>
                <a:lnTo>
                  <a:pt x="1432" y="338"/>
                </a:lnTo>
                <a:lnTo>
                  <a:pt x="1462" y="300"/>
                </a:lnTo>
                <a:lnTo>
                  <a:pt x="1488" y="260"/>
                </a:lnTo>
                <a:lnTo>
                  <a:pt x="1512" y="219"/>
                </a:lnTo>
                <a:lnTo>
                  <a:pt x="1531" y="176"/>
                </a:lnTo>
                <a:lnTo>
                  <a:pt x="1546" y="133"/>
                </a:lnTo>
                <a:lnTo>
                  <a:pt x="1556" y="90"/>
                </a:lnTo>
                <a:lnTo>
                  <a:pt x="1563" y="45"/>
                </a:lnTo>
                <a:lnTo>
                  <a:pt x="1566" y="0"/>
                </a:lnTo>
                <a:lnTo>
                  <a:pt x="782" y="0"/>
                </a:lnTo>
                <a:lnTo>
                  <a:pt x="682" y="0"/>
                </a:lnTo>
                <a:lnTo>
                  <a:pt x="667" y="27"/>
                </a:lnTo>
                <a:lnTo>
                  <a:pt x="648" y="53"/>
                </a:lnTo>
                <a:lnTo>
                  <a:pt x="627" y="76"/>
                </a:lnTo>
                <a:lnTo>
                  <a:pt x="601" y="98"/>
                </a:lnTo>
                <a:lnTo>
                  <a:pt x="573" y="117"/>
                </a:lnTo>
                <a:lnTo>
                  <a:pt x="543" y="133"/>
                </a:lnTo>
                <a:lnTo>
                  <a:pt x="511" y="146"/>
                </a:lnTo>
                <a:lnTo>
                  <a:pt x="477" y="158"/>
                </a:lnTo>
                <a:lnTo>
                  <a:pt x="441" y="165"/>
                </a:lnTo>
                <a:lnTo>
                  <a:pt x="407" y="169"/>
                </a:lnTo>
                <a:lnTo>
                  <a:pt x="369" y="170"/>
                </a:lnTo>
                <a:lnTo>
                  <a:pt x="328" y="172"/>
                </a:lnTo>
                <a:lnTo>
                  <a:pt x="289" y="171"/>
                </a:lnTo>
                <a:lnTo>
                  <a:pt x="249" y="167"/>
                </a:lnTo>
                <a:lnTo>
                  <a:pt x="212" y="159"/>
                </a:lnTo>
                <a:lnTo>
                  <a:pt x="173" y="146"/>
                </a:lnTo>
                <a:lnTo>
                  <a:pt x="139" y="133"/>
                </a:lnTo>
                <a:lnTo>
                  <a:pt x="104" y="116"/>
                </a:lnTo>
                <a:lnTo>
                  <a:pt x="74" y="95"/>
                </a:lnTo>
                <a:lnTo>
                  <a:pt x="46" y="74"/>
                </a:lnTo>
                <a:lnTo>
                  <a:pt x="22" y="48"/>
                </a:lnTo>
                <a:lnTo>
                  <a:pt x="0" y="20"/>
                </a:lnTo>
              </a:path>
            </a:pathLst>
          </a:custGeom>
          <a:solidFill>
            <a:schemeClr val="bg1"/>
          </a:solidFill>
          <a:ln w="38100" cap="rnd" cmpd="sng">
            <a:solidFill>
              <a:srgbClr val="ED1F23"/>
            </a:solidFill>
            <a:prstDash val="solid"/>
            <a:round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BB08CA6-DE2D-E38A-4C6F-8AB04C32CDA2}"/>
              </a:ext>
            </a:extLst>
          </p:cNvPr>
          <p:cNvSpPr>
            <a:spLocks/>
          </p:cNvSpPr>
          <p:nvPr/>
        </p:nvSpPr>
        <p:spPr bwMode="auto">
          <a:xfrm>
            <a:off x="8573008" y="1642189"/>
            <a:ext cx="1309896" cy="2604255"/>
          </a:xfrm>
          <a:custGeom>
            <a:avLst/>
            <a:gdLst/>
            <a:ahLst/>
            <a:cxnLst>
              <a:cxn ang="0">
                <a:pos x="77" y="1401"/>
              </a:cxn>
              <a:cxn ang="0">
                <a:pos x="173" y="1382"/>
              </a:cxn>
              <a:cxn ang="0">
                <a:pos x="265" y="1350"/>
              </a:cxn>
              <a:cxn ang="0">
                <a:pos x="352" y="1303"/>
              </a:cxn>
              <a:cxn ang="0">
                <a:pos x="434" y="1245"/>
              </a:cxn>
              <a:cxn ang="0">
                <a:pos x="504" y="1175"/>
              </a:cxn>
              <a:cxn ang="0">
                <a:pos x="566" y="1096"/>
              </a:cxn>
              <a:cxn ang="0">
                <a:pos x="614" y="1008"/>
              </a:cxn>
              <a:cxn ang="0">
                <a:pos x="650" y="914"/>
              </a:cxn>
              <a:cxn ang="0">
                <a:pos x="672" y="815"/>
              </a:cxn>
              <a:cxn ang="0">
                <a:pos x="682" y="714"/>
              </a:cxn>
              <a:cxn ang="0">
                <a:pos x="676" y="613"/>
              </a:cxn>
              <a:cxn ang="0">
                <a:pos x="655" y="514"/>
              </a:cxn>
              <a:cxn ang="0">
                <a:pos x="622" y="418"/>
              </a:cxn>
              <a:cxn ang="0">
                <a:pos x="575" y="328"/>
              </a:cxn>
              <a:cxn ang="0">
                <a:pos x="518" y="247"/>
              </a:cxn>
              <a:cxn ang="0">
                <a:pos x="450" y="175"/>
              </a:cxn>
              <a:cxn ang="0">
                <a:pos x="372" y="113"/>
              </a:cxn>
              <a:cxn ang="0">
                <a:pos x="285" y="64"/>
              </a:cxn>
              <a:cxn ang="0">
                <a:pos x="194" y="29"/>
              </a:cxn>
              <a:cxn ang="0">
                <a:pos x="97" y="8"/>
              </a:cxn>
              <a:cxn ang="0">
                <a:pos x="0" y="0"/>
              </a:cxn>
              <a:cxn ang="0">
                <a:pos x="34" y="756"/>
              </a:cxn>
              <a:cxn ang="0">
                <a:pos x="96" y="809"/>
              </a:cxn>
              <a:cxn ang="0">
                <a:pos x="148" y="872"/>
              </a:cxn>
              <a:cxn ang="0">
                <a:pos x="188" y="945"/>
              </a:cxn>
              <a:cxn ang="0">
                <a:pos x="214" y="1023"/>
              </a:cxn>
              <a:cxn ang="0">
                <a:pos x="225" y="1104"/>
              </a:cxn>
              <a:cxn ang="0">
                <a:pos x="219" y="1172"/>
              </a:cxn>
              <a:cxn ang="0">
                <a:pos x="198" y="1238"/>
              </a:cxn>
              <a:cxn ang="0">
                <a:pos x="163" y="1297"/>
              </a:cxn>
              <a:cxn ang="0">
                <a:pos x="115" y="1348"/>
              </a:cxn>
              <a:cxn ang="0">
                <a:pos x="59" y="1389"/>
              </a:cxn>
            </a:cxnLst>
            <a:rect l="0" t="0" r="r" b="b"/>
            <a:pathLst>
              <a:path w="683" h="1405">
                <a:moveTo>
                  <a:pt x="27" y="1404"/>
                </a:moveTo>
                <a:lnTo>
                  <a:pt x="77" y="1401"/>
                </a:lnTo>
                <a:lnTo>
                  <a:pt x="125" y="1394"/>
                </a:lnTo>
                <a:lnTo>
                  <a:pt x="173" y="1382"/>
                </a:lnTo>
                <a:lnTo>
                  <a:pt x="220" y="1368"/>
                </a:lnTo>
                <a:lnTo>
                  <a:pt x="265" y="1350"/>
                </a:lnTo>
                <a:lnTo>
                  <a:pt x="310" y="1329"/>
                </a:lnTo>
                <a:lnTo>
                  <a:pt x="352" y="1303"/>
                </a:lnTo>
                <a:lnTo>
                  <a:pt x="395" y="1276"/>
                </a:lnTo>
                <a:lnTo>
                  <a:pt x="434" y="1245"/>
                </a:lnTo>
                <a:lnTo>
                  <a:pt x="469" y="1212"/>
                </a:lnTo>
                <a:lnTo>
                  <a:pt x="504" y="1175"/>
                </a:lnTo>
                <a:lnTo>
                  <a:pt x="537" y="1137"/>
                </a:lnTo>
                <a:lnTo>
                  <a:pt x="566" y="1096"/>
                </a:lnTo>
                <a:lnTo>
                  <a:pt x="591" y="1053"/>
                </a:lnTo>
                <a:lnTo>
                  <a:pt x="614" y="1008"/>
                </a:lnTo>
                <a:lnTo>
                  <a:pt x="633" y="962"/>
                </a:lnTo>
                <a:lnTo>
                  <a:pt x="650" y="914"/>
                </a:lnTo>
                <a:lnTo>
                  <a:pt x="662" y="865"/>
                </a:lnTo>
                <a:lnTo>
                  <a:pt x="672" y="815"/>
                </a:lnTo>
                <a:lnTo>
                  <a:pt x="677" y="765"/>
                </a:lnTo>
                <a:lnTo>
                  <a:pt x="682" y="714"/>
                </a:lnTo>
                <a:lnTo>
                  <a:pt x="680" y="663"/>
                </a:lnTo>
                <a:lnTo>
                  <a:pt x="676" y="613"/>
                </a:lnTo>
                <a:lnTo>
                  <a:pt x="668" y="563"/>
                </a:lnTo>
                <a:lnTo>
                  <a:pt x="655" y="514"/>
                </a:lnTo>
                <a:lnTo>
                  <a:pt x="640" y="465"/>
                </a:lnTo>
                <a:lnTo>
                  <a:pt x="622" y="418"/>
                </a:lnTo>
                <a:lnTo>
                  <a:pt x="600" y="373"/>
                </a:lnTo>
                <a:lnTo>
                  <a:pt x="575" y="328"/>
                </a:lnTo>
                <a:lnTo>
                  <a:pt x="549" y="286"/>
                </a:lnTo>
                <a:lnTo>
                  <a:pt x="518" y="247"/>
                </a:lnTo>
                <a:lnTo>
                  <a:pt x="484" y="210"/>
                </a:lnTo>
                <a:lnTo>
                  <a:pt x="450" y="175"/>
                </a:lnTo>
                <a:lnTo>
                  <a:pt x="411" y="142"/>
                </a:lnTo>
                <a:lnTo>
                  <a:pt x="372" y="113"/>
                </a:lnTo>
                <a:lnTo>
                  <a:pt x="329" y="87"/>
                </a:lnTo>
                <a:lnTo>
                  <a:pt x="285" y="64"/>
                </a:lnTo>
                <a:lnTo>
                  <a:pt x="241" y="45"/>
                </a:lnTo>
                <a:lnTo>
                  <a:pt x="194" y="29"/>
                </a:lnTo>
                <a:lnTo>
                  <a:pt x="146" y="17"/>
                </a:lnTo>
                <a:lnTo>
                  <a:pt x="97" y="8"/>
                </a:lnTo>
                <a:lnTo>
                  <a:pt x="49" y="2"/>
                </a:lnTo>
                <a:lnTo>
                  <a:pt x="0" y="0"/>
                </a:lnTo>
                <a:lnTo>
                  <a:pt x="0" y="734"/>
                </a:lnTo>
                <a:lnTo>
                  <a:pt x="34" y="756"/>
                </a:lnTo>
                <a:lnTo>
                  <a:pt x="67" y="781"/>
                </a:lnTo>
                <a:lnTo>
                  <a:pt x="96" y="809"/>
                </a:lnTo>
                <a:lnTo>
                  <a:pt x="125" y="840"/>
                </a:lnTo>
                <a:lnTo>
                  <a:pt x="148" y="872"/>
                </a:lnTo>
                <a:lnTo>
                  <a:pt x="170" y="908"/>
                </a:lnTo>
                <a:lnTo>
                  <a:pt x="188" y="945"/>
                </a:lnTo>
                <a:lnTo>
                  <a:pt x="203" y="983"/>
                </a:lnTo>
                <a:lnTo>
                  <a:pt x="214" y="1023"/>
                </a:lnTo>
                <a:lnTo>
                  <a:pt x="221" y="1062"/>
                </a:lnTo>
                <a:lnTo>
                  <a:pt x="225" y="1104"/>
                </a:lnTo>
                <a:lnTo>
                  <a:pt x="225" y="1138"/>
                </a:lnTo>
                <a:lnTo>
                  <a:pt x="219" y="1172"/>
                </a:lnTo>
                <a:lnTo>
                  <a:pt x="210" y="1206"/>
                </a:lnTo>
                <a:lnTo>
                  <a:pt x="198" y="1238"/>
                </a:lnTo>
                <a:lnTo>
                  <a:pt x="181" y="1269"/>
                </a:lnTo>
                <a:lnTo>
                  <a:pt x="163" y="1297"/>
                </a:lnTo>
                <a:lnTo>
                  <a:pt x="140" y="1324"/>
                </a:lnTo>
                <a:lnTo>
                  <a:pt x="115" y="1348"/>
                </a:lnTo>
                <a:lnTo>
                  <a:pt x="89" y="1370"/>
                </a:lnTo>
                <a:lnTo>
                  <a:pt x="59" y="1389"/>
                </a:lnTo>
                <a:lnTo>
                  <a:pt x="27" y="1404"/>
                </a:lnTo>
              </a:path>
            </a:pathLst>
          </a:custGeom>
          <a:solidFill>
            <a:schemeClr val="bg1"/>
          </a:solidFill>
          <a:ln w="38100" cap="rnd" cmpd="sng">
            <a:solidFill>
              <a:srgbClr val="ED1F23"/>
            </a:solidFill>
            <a:prstDash val="solid"/>
            <a:round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88A354-6543-2701-CEE5-B0B9F09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11133" y="3430853"/>
            <a:ext cx="953479" cy="83472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15F0B6FD-460E-D2C5-2AC1-1CCA2D9C1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96" y="2677616"/>
            <a:ext cx="936879" cy="360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400" b="1" dirty="0"/>
              <a:t>RTOs / Academia</a:t>
            </a:r>
          </a:p>
          <a:p>
            <a:pPr eaLnBrk="0" hangingPunct="0">
              <a:spcBef>
                <a:spcPct val="0"/>
              </a:spcBef>
            </a:pPr>
            <a:endParaRPr lang="en-US" sz="1600" b="1" dirty="0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191291A9-0CF7-9EFC-8C0F-9889BCB27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740" y="4215067"/>
            <a:ext cx="1047483" cy="360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GB" sz="1400" b="1" dirty="0"/>
              <a:t>Large Enterprises</a:t>
            </a:r>
          </a:p>
          <a:p>
            <a:pPr eaLnBrk="0" hangingPunct="0">
              <a:spcBef>
                <a:spcPct val="0"/>
              </a:spcBef>
            </a:pPr>
            <a:endParaRPr lang="en-US" sz="1600" b="1" dirty="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3428AF23-FF9D-7B36-225F-157B9FB47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514" y="4750710"/>
            <a:ext cx="821938" cy="360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GB" sz="1400" b="1" dirty="0"/>
              <a:t>SMEs / Startups</a:t>
            </a:r>
          </a:p>
          <a:p>
            <a:pPr eaLnBrk="0" hangingPunct="0">
              <a:spcBef>
                <a:spcPct val="0"/>
              </a:spcBef>
            </a:pPr>
            <a:endParaRPr lang="en-US" sz="1600" b="1" dirty="0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5F72F602-C745-0BCB-4CF2-EC4B2C181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840" y="3235670"/>
            <a:ext cx="1433512" cy="360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45720" rIns="4572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GB" sz="1400" b="1" dirty="0"/>
              <a:t>Investors / VCs</a:t>
            </a:r>
          </a:p>
          <a:p>
            <a:pPr eaLnBrk="0" hangingPunct="0">
              <a:spcBef>
                <a:spcPct val="0"/>
              </a:spcBef>
            </a:pPr>
            <a:endParaRPr lang="en-US" sz="1600" b="1" dirty="0"/>
          </a:p>
        </p:txBody>
      </p:sp>
      <p:pic>
        <p:nvPicPr>
          <p:cNvPr id="2056" name="Picture 8" descr="Homepage - QuIC">
            <a:extLst>
              <a:ext uri="{FF2B5EF4-FFF2-40B4-BE49-F238E27FC236}">
                <a16:creationId xmlns:a16="http://schemas.microsoft.com/office/drawing/2014/main" id="{49F28619-BFCF-2D6B-2422-167C29C1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19" y="3552042"/>
            <a:ext cx="1047483" cy="4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9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TextBox 1438">
            <a:extLst>
              <a:ext uri="{FF2B5EF4-FFF2-40B4-BE49-F238E27FC236}">
                <a16:creationId xmlns:a16="http://schemas.microsoft.com/office/drawing/2014/main" id="{8BEB195E-A16C-4F33-3F14-42855FB512B1}"/>
              </a:ext>
            </a:extLst>
          </p:cNvPr>
          <p:cNvSpPr txBox="1"/>
          <p:nvPr/>
        </p:nvSpPr>
        <p:spPr>
          <a:xfrm>
            <a:off x="10050943" y="5404215"/>
            <a:ext cx="22313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SaxonQ</a:t>
            </a:r>
            <a:endParaRPr lang="en-DE" sz="100" err="1">
              <a:solidFill>
                <a:schemeClr val="bg1"/>
              </a:solidFill>
            </a:endParaRPr>
          </a:p>
        </p:txBody>
      </p:sp>
      <p:grpSp>
        <p:nvGrpSpPr>
          <p:cNvPr id="1359" name="Group 1358">
            <a:extLst>
              <a:ext uri="{FF2B5EF4-FFF2-40B4-BE49-F238E27FC236}">
                <a16:creationId xmlns:a16="http://schemas.microsoft.com/office/drawing/2014/main" id="{DC916AF9-937A-38AD-336B-568F8C8713D8}"/>
              </a:ext>
            </a:extLst>
          </p:cNvPr>
          <p:cNvGrpSpPr/>
          <p:nvPr/>
        </p:nvGrpSpPr>
        <p:grpSpPr>
          <a:xfrm>
            <a:off x="6226621" y="1283997"/>
            <a:ext cx="937299" cy="804586"/>
            <a:chOff x="6226621" y="1283997"/>
            <a:chExt cx="937299" cy="804586"/>
          </a:xfrm>
        </p:grpSpPr>
        <p:sp>
          <p:nvSpPr>
            <p:cNvPr id="1358" name="TextBox 1357">
              <a:extLst>
                <a:ext uri="{FF2B5EF4-FFF2-40B4-BE49-F238E27FC236}">
                  <a16:creationId xmlns:a16="http://schemas.microsoft.com/office/drawing/2014/main" id="{14EECB38-92EF-BE69-7DFC-6A01FB96797E}"/>
                </a:ext>
              </a:extLst>
            </p:cNvPr>
            <p:cNvSpPr txBox="1"/>
            <p:nvPr/>
          </p:nvSpPr>
          <p:spPr>
            <a:xfrm>
              <a:off x="6839633" y="1688135"/>
              <a:ext cx="21672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Qphox</a:t>
              </a:r>
              <a:endParaRPr lang="en-GB" sz="800">
                <a:solidFill>
                  <a:schemeClr val="bg1"/>
                </a:solidFill>
              </a:endParaRPr>
            </a:p>
          </p:txBody>
        </p:sp>
        <p:pic>
          <p:nvPicPr>
            <p:cNvPr id="1294" name="Picture 270" descr="QphoX - Creative Destruction Lab">
              <a:extLst>
                <a:ext uri="{FF2B5EF4-FFF2-40B4-BE49-F238E27FC236}">
                  <a16:creationId xmlns:a16="http://schemas.microsoft.com/office/drawing/2014/main" id="{54756F7A-4D68-C904-0075-1F05D4FDC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621" y="1283997"/>
              <a:ext cx="937299" cy="804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9" name="TextBox 1248">
            <a:extLst>
              <a:ext uri="{FF2B5EF4-FFF2-40B4-BE49-F238E27FC236}">
                <a16:creationId xmlns:a16="http://schemas.microsoft.com/office/drawing/2014/main" id="{1F1B381C-7481-3B7B-1922-7E0135E839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2846067" y="5022455"/>
            <a:ext cx="85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">
                <a:solidFill>
                  <a:schemeClr val="bg1"/>
                </a:solidFill>
              </a:rPr>
              <a:t>Universität Wien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237" name="TextBox 1236">
            <a:extLst>
              <a:ext uri="{FF2B5EF4-FFF2-40B4-BE49-F238E27FC236}">
                <a16:creationId xmlns:a16="http://schemas.microsoft.com/office/drawing/2014/main" id="{2E1DB7F4-1BAA-3711-38BA-7497F64810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35895" y="2914371"/>
            <a:ext cx="15134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">
                <a:solidFill>
                  <a:schemeClr val="bg1"/>
                </a:solidFill>
              </a:rPr>
              <a:t>Tyto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202" name="TextBox 1201">
            <a:extLst>
              <a:ext uri="{FF2B5EF4-FFF2-40B4-BE49-F238E27FC236}">
                <a16:creationId xmlns:a16="http://schemas.microsoft.com/office/drawing/2014/main" id="{E36B38BC-8F88-493F-99C4-570AAA4405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54612" y="5412370"/>
            <a:ext cx="22153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dirty="0" err="1">
                <a:solidFill>
                  <a:schemeClr val="bg1"/>
                </a:solidFill>
              </a:rPr>
              <a:t>Qureca</a:t>
            </a:r>
            <a:endParaRPr lang="en-DE" sz="100" dirty="0">
              <a:solidFill>
                <a:schemeClr val="bg1"/>
              </a:solidFill>
            </a:endParaRPr>
          </a:p>
        </p:txBody>
      </p:sp>
      <p:sp>
        <p:nvSpPr>
          <p:cNvPr id="1159" name="TextBox 1158">
            <a:extLst>
              <a:ext uri="{FF2B5EF4-FFF2-40B4-BE49-F238E27FC236}">
                <a16:creationId xmlns:a16="http://schemas.microsoft.com/office/drawing/2014/main" id="{203DDE11-9663-8CB7-51D1-16EB19760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5163" y="6128031"/>
            <a:ext cx="219932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Classiq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153" name="TextBox 1152">
            <a:extLst>
              <a:ext uri="{FF2B5EF4-FFF2-40B4-BE49-F238E27FC236}">
                <a16:creationId xmlns:a16="http://schemas.microsoft.com/office/drawing/2014/main" id="{B5AAA3A7-585E-F2E9-1379-ACA9AD614F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7520" y="5258651"/>
            <a:ext cx="26161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MenloSystems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147" name="TextBox 1146">
            <a:extLst>
              <a:ext uri="{FF2B5EF4-FFF2-40B4-BE49-F238E27FC236}">
                <a16:creationId xmlns:a16="http://schemas.microsoft.com/office/drawing/2014/main" id="{45409409-518D-659C-82F8-21DE912EC2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71423" y="4679887"/>
            <a:ext cx="23916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LuxQuanta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141" name="TextBox 1140">
            <a:extLst>
              <a:ext uri="{FF2B5EF4-FFF2-40B4-BE49-F238E27FC236}">
                <a16:creationId xmlns:a16="http://schemas.microsoft.com/office/drawing/2014/main" id="{33565664-8206-09D8-F111-DAF9A02364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9983" y="3944926"/>
            <a:ext cx="203902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>
                <a:solidFill>
                  <a:schemeClr val="bg1"/>
                </a:solidFill>
              </a:rPr>
              <a:t>LNE</a:t>
            </a:r>
            <a:endParaRPr lang="en-DE" sz="800" err="1">
              <a:solidFill>
                <a:schemeClr val="bg1"/>
              </a:solidFill>
            </a:endParaRPr>
          </a:p>
        </p:txBody>
      </p:sp>
      <p:sp>
        <p:nvSpPr>
          <p:cNvPr id="1135" name="TextBox 1134">
            <a:extLst>
              <a:ext uri="{FF2B5EF4-FFF2-40B4-BE49-F238E27FC236}">
                <a16:creationId xmlns:a16="http://schemas.microsoft.com/office/drawing/2014/main" id="{76508B3C-3E8A-34E7-3A53-BB864BE59B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9570" y="3230231"/>
            <a:ext cx="22794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Ligentec</a:t>
            </a:r>
            <a:endParaRPr lang="en-DE" sz="800" err="1">
              <a:solidFill>
                <a:schemeClr val="bg1"/>
              </a:solidFill>
            </a:endParaRPr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AA0BD7A4-ACD8-29CE-8142-803BC755B7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3091" y="1339023"/>
            <a:ext cx="25519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KIPUquantum</a:t>
            </a:r>
            <a:endParaRPr lang="en-DE" sz="800" err="1">
              <a:solidFill>
                <a:schemeClr val="bg1"/>
              </a:solidFill>
            </a:endParaRP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D3D5F70B-B839-62C6-FB31-B7BCB4B581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2327" y="531355"/>
            <a:ext cx="21672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/>
              <a:t>Kiutra</a:t>
            </a:r>
            <a:endParaRPr lang="en-DE" sz="800" err="1"/>
          </a:p>
        </p:txBody>
      </p:sp>
      <p:sp>
        <p:nvSpPr>
          <p:cNvPr id="1107" name="TextBox 1106">
            <a:extLst>
              <a:ext uri="{FF2B5EF4-FFF2-40B4-BE49-F238E27FC236}">
                <a16:creationId xmlns:a16="http://schemas.microsoft.com/office/drawing/2014/main" id="{A62EABFE-A6C7-8E8A-131D-DF60DEEBA5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7777" y="6505121"/>
            <a:ext cx="35137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/>
              <a:t>Cambridge Quantum Computing</a:t>
            </a:r>
            <a:endParaRPr lang="en-DE" sz="100" err="1"/>
          </a:p>
        </p:txBody>
      </p:sp>
      <p:pic>
        <p:nvPicPr>
          <p:cNvPr id="1066" name="Picture 42">
            <a:extLst>
              <a:ext uri="{FF2B5EF4-FFF2-40B4-BE49-F238E27FC236}">
                <a16:creationId xmlns:a16="http://schemas.microsoft.com/office/drawing/2014/main" id="{86217001-6657-1E5A-AB85-A2FA0FC295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7" y="6477797"/>
            <a:ext cx="520284" cy="31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3" name="TextBox 1102">
            <a:extLst>
              <a:ext uri="{FF2B5EF4-FFF2-40B4-BE49-F238E27FC236}">
                <a16:creationId xmlns:a16="http://schemas.microsoft.com/office/drawing/2014/main" id="{0BA18D6A-FB45-F80D-45DA-D5745087BF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214" y="5893928"/>
            <a:ext cx="22955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BluSpecs</a:t>
            </a:r>
            <a:endParaRPr lang="en-DE" sz="800" err="1">
              <a:solidFill>
                <a:schemeClr val="bg1"/>
              </a:solidFill>
            </a:endParaRPr>
          </a:p>
        </p:txBody>
      </p:sp>
      <p:sp>
        <p:nvSpPr>
          <p:cNvPr id="1101" name="TextBox 1100">
            <a:extLst>
              <a:ext uri="{FF2B5EF4-FFF2-40B4-BE49-F238E27FC236}">
                <a16:creationId xmlns:a16="http://schemas.microsoft.com/office/drawing/2014/main" id="{075B892C-3FA7-FAB1-55DC-6716AC5FA9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2666" y="5518388"/>
            <a:ext cx="29848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beyondsemiconductor</a:t>
            </a:r>
            <a:endParaRPr lang="en-DE" sz="100" err="1">
              <a:solidFill>
                <a:schemeClr val="bg1"/>
              </a:solidFill>
            </a:endParaRPr>
          </a:p>
        </p:txBody>
      </p:sp>
      <p:pic>
        <p:nvPicPr>
          <p:cNvPr id="1054" name="Picture 30" descr="Bayern Innovativ - Living Innovation">
            <a:extLst>
              <a:ext uri="{FF2B5EF4-FFF2-40B4-BE49-F238E27FC236}">
                <a16:creationId xmlns:a16="http://schemas.microsoft.com/office/drawing/2014/main" id="{A9831C5F-11E9-DDCD-582A-701B4D0FF3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4" y="4959237"/>
            <a:ext cx="570979" cy="2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" name="TextBox 1094">
            <a:extLst>
              <a:ext uri="{FF2B5EF4-FFF2-40B4-BE49-F238E27FC236}">
                <a16:creationId xmlns:a16="http://schemas.microsoft.com/office/drawing/2014/main" id="{33324EA5-2087-4480-C9C3-CE783FD40B3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606" y="4703768"/>
            <a:ext cx="205505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basf</a:t>
            </a:r>
            <a:endParaRPr lang="en-DE" sz="800" err="1">
              <a:solidFill>
                <a:schemeClr val="bg1"/>
              </a:solidFill>
            </a:endParaRP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F8A843F6-339E-BE0E-F87D-276DBA69D9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281" y="4524042"/>
            <a:ext cx="489039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AustrianInstituteofTechnology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25605371-21C1-C024-3DB4-2C803C9033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281" y="3861311"/>
            <a:ext cx="247184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arobspolska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5BCF474-20B0-3EBD-C1DF-01D0EEA0F6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4661" y="2187307"/>
            <a:ext cx="202299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aqt</a:t>
            </a:r>
            <a:endParaRPr lang="en-DE" sz="100" err="1">
              <a:solidFill>
                <a:schemeClr val="bg1"/>
              </a:solidFill>
            </a:endParaRPr>
          </a:p>
        </p:txBody>
      </p:sp>
      <p:pic>
        <p:nvPicPr>
          <p:cNvPr id="58" name="Picture 84" descr="SaxonQ">
            <a:extLst>
              <a:ext uri="{FF2B5EF4-FFF2-40B4-BE49-F238E27FC236}">
                <a16:creationId xmlns:a16="http://schemas.microsoft.com/office/drawing/2014/main" id="{E8FCA532-4E93-955B-C774-81B32883A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119" y="5331703"/>
            <a:ext cx="690802" cy="3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0" name="Group 1419">
            <a:extLst>
              <a:ext uri="{FF2B5EF4-FFF2-40B4-BE49-F238E27FC236}">
                <a16:creationId xmlns:a16="http://schemas.microsoft.com/office/drawing/2014/main" id="{7FB05265-0927-8AE0-1486-E430FEAC0F6C}"/>
              </a:ext>
            </a:extLst>
          </p:cNvPr>
          <p:cNvGrpSpPr/>
          <p:nvPr/>
        </p:nvGrpSpPr>
        <p:grpSpPr>
          <a:xfrm>
            <a:off x="9820399" y="573019"/>
            <a:ext cx="780635" cy="521885"/>
            <a:chOff x="9820399" y="573019"/>
            <a:chExt cx="780635" cy="521885"/>
          </a:xfrm>
        </p:grpSpPr>
        <p:sp>
          <p:nvSpPr>
            <p:cNvPr id="1419" name="TextBox 1418">
              <a:extLst>
                <a:ext uri="{FF2B5EF4-FFF2-40B4-BE49-F238E27FC236}">
                  <a16:creationId xmlns:a16="http://schemas.microsoft.com/office/drawing/2014/main" id="{2A604F86-4B28-18E4-231F-D0E4511C72EB}"/>
                </a:ext>
              </a:extLst>
            </p:cNvPr>
            <p:cNvSpPr txBox="1"/>
            <p:nvPr/>
          </p:nvSpPr>
          <p:spPr>
            <a:xfrm>
              <a:off x="10212483" y="814601"/>
              <a:ext cx="21352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Qblox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80" name="Picture 256" descr="Qblox BV - European Commission">
              <a:extLst>
                <a:ext uri="{FF2B5EF4-FFF2-40B4-BE49-F238E27FC236}">
                  <a16:creationId xmlns:a16="http://schemas.microsoft.com/office/drawing/2014/main" id="{F3FDF059-A8BE-E8F7-0205-BA74981C4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99" y="573019"/>
              <a:ext cx="780635" cy="52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36749304-240D-A9F6-9ABE-52C172F06FD9}"/>
              </a:ext>
            </a:extLst>
          </p:cNvPr>
          <p:cNvGrpSpPr/>
          <p:nvPr/>
        </p:nvGrpSpPr>
        <p:grpSpPr>
          <a:xfrm>
            <a:off x="1443288" y="351267"/>
            <a:ext cx="1176171" cy="588086"/>
            <a:chOff x="1443288" y="351267"/>
            <a:chExt cx="1176171" cy="588086"/>
          </a:xfrm>
        </p:grpSpPr>
        <p:sp>
          <p:nvSpPr>
            <p:cNvPr id="1169" name="TextBox 1168">
              <a:extLst>
                <a:ext uri="{FF2B5EF4-FFF2-40B4-BE49-F238E27FC236}">
                  <a16:creationId xmlns:a16="http://schemas.microsoft.com/office/drawing/2014/main" id="{DE95FE3F-F438-71F1-59BB-FE1C1F92B223}"/>
                </a:ext>
              </a:extLst>
            </p:cNvPr>
            <p:cNvSpPr txBox="1"/>
            <p:nvPr/>
          </p:nvSpPr>
          <p:spPr>
            <a:xfrm flipH="1">
              <a:off x="2067952" y="603832"/>
              <a:ext cx="457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</a:t>
              </a:r>
              <a:r>
                <a:rPr lang="en-GB" sz="100" err="1">
                  <a:solidFill>
                    <a:schemeClr val="bg1"/>
                  </a:solidFill>
                </a:rPr>
                <a:t>center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312" name="Picture 288" descr="Innovation Tour | Quantum Center at ETH Zurich">
              <a:extLst>
                <a:ext uri="{FF2B5EF4-FFF2-40B4-BE49-F238E27FC236}">
                  <a16:creationId xmlns:a16="http://schemas.microsoft.com/office/drawing/2014/main" id="{C75CBF0F-DCCC-A80D-7D30-8C183417E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288" y="351267"/>
              <a:ext cx="1176171" cy="588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7" name="Group 1376">
            <a:extLst>
              <a:ext uri="{FF2B5EF4-FFF2-40B4-BE49-F238E27FC236}">
                <a16:creationId xmlns:a16="http://schemas.microsoft.com/office/drawing/2014/main" id="{FBEB5284-9638-AAEE-055E-6DCB6CF13FF9}"/>
              </a:ext>
            </a:extLst>
          </p:cNvPr>
          <p:cNvGrpSpPr/>
          <p:nvPr/>
        </p:nvGrpSpPr>
        <p:grpSpPr>
          <a:xfrm>
            <a:off x="7640282" y="421856"/>
            <a:ext cx="1060586" cy="232003"/>
            <a:chOff x="7640282" y="421856"/>
            <a:chExt cx="1060586" cy="232003"/>
          </a:xfrm>
        </p:grpSpPr>
        <p:sp>
          <p:nvSpPr>
            <p:cNvPr id="1374" name="TextBox 1373">
              <a:extLst>
                <a:ext uri="{FF2B5EF4-FFF2-40B4-BE49-F238E27FC236}">
                  <a16:creationId xmlns:a16="http://schemas.microsoft.com/office/drawing/2014/main" id="{274BD3A4-A44C-1A9C-26B7-8575872B3653}"/>
                </a:ext>
              </a:extLst>
            </p:cNvPr>
            <p:cNvSpPr txBox="1"/>
            <p:nvPr/>
          </p:nvSpPr>
          <p:spPr>
            <a:xfrm>
              <a:off x="8215121" y="497952"/>
              <a:ext cx="202299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QTI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98" name="Picture 274">
              <a:extLst>
                <a:ext uri="{FF2B5EF4-FFF2-40B4-BE49-F238E27FC236}">
                  <a16:creationId xmlns:a16="http://schemas.microsoft.com/office/drawing/2014/main" id="{A5787187-E007-A118-18CC-E23204173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282" y="421856"/>
              <a:ext cx="1060586" cy="23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7" name="Group 1176">
            <a:extLst>
              <a:ext uri="{FF2B5EF4-FFF2-40B4-BE49-F238E27FC236}">
                <a16:creationId xmlns:a16="http://schemas.microsoft.com/office/drawing/2014/main" id="{8780A8CA-4004-8AE8-7035-4D13D0E34027}"/>
              </a:ext>
            </a:extLst>
          </p:cNvPr>
          <p:cNvGrpSpPr/>
          <p:nvPr/>
        </p:nvGrpSpPr>
        <p:grpSpPr>
          <a:xfrm>
            <a:off x="1672138" y="1224218"/>
            <a:ext cx="670581" cy="670581"/>
            <a:chOff x="1672138" y="1224218"/>
            <a:chExt cx="670581" cy="670581"/>
          </a:xfrm>
        </p:grpSpPr>
        <p:sp>
          <p:nvSpPr>
            <p:cNvPr id="1176" name="TextBox 1175">
              <a:extLst>
                <a:ext uri="{FF2B5EF4-FFF2-40B4-BE49-F238E27FC236}">
                  <a16:creationId xmlns:a16="http://schemas.microsoft.com/office/drawing/2014/main" id="{F01E1A6E-0CD0-060C-4760-35AD659CFE20}"/>
                </a:ext>
              </a:extLst>
            </p:cNvPr>
            <p:cNvSpPr txBox="1"/>
            <p:nvPr/>
          </p:nvSpPr>
          <p:spPr>
            <a:xfrm>
              <a:off x="1975082" y="1479329"/>
              <a:ext cx="29687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exponential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32" name="Picture 28" descr="Quantum Exponential | LinkedIn">
              <a:extLst>
                <a:ext uri="{FF2B5EF4-FFF2-40B4-BE49-F238E27FC236}">
                  <a16:creationId xmlns:a16="http://schemas.microsoft.com/office/drawing/2014/main" id="{4E043822-F162-166B-26F6-BA4B5A956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138" y="1224218"/>
              <a:ext cx="670581" cy="670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68F3F838-6401-0875-49D2-DC77BB6E8AF7}"/>
              </a:ext>
            </a:extLst>
          </p:cNvPr>
          <p:cNvGrpSpPr/>
          <p:nvPr/>
        </p:nvGrpSpPr>
        <p:grpSpPr>
          <a:xfrm>
            <a:off x="6759390" y="6247496"/>
            <a:ext cx="1225343" cy="268939"/>
            <a:chOff x="6759390" y="6247496"/>
            <a:chExt cx="1225343" cy="268939"/>
          </a:xfrm>
        </p:grpSpPr>
        <p:sp>
          <p:nvSpPr>
            <p:cNvPr id="1366" name="TextBox 1365">
              <a:extLst>
                <a:ext uri="{FF2B5EF4-FFF2-40B4-BE49-F238E27FC236}">
                  <a16:creationId xmlns:a16="http://schemas.microsoft.com/office/drawing/2014/main" id="{322DED85-9157-7687-C154-D0E380DC312C}"/>
                </a:ext>
              </a:extLst>
            </p:cNvPr>
            <p:cNvSpPr txBox="1"/>
            <p:nvPr/>
          </p:nvSpPr>
          <p:spPr>
            <a:xfrm>
              <a:off x="7418817" y="6301850"/>
              <a:ext cx="205505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NKT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42" name="Picture 218" descr="NKT Photonics A/S : Quotes, Address, Contact">
              <a:extLst>
                <a:ext uri="{FF2B5EF4-FFF2-40B4-BE49-F238E27FC236}">
                  <a16:creationId xmlns:a16="http://schemas.microsoft.com/office/drawing/2014/main" id="{2850D9DF-6285-AE9D-16FC-6031BA32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390" y="6247496"/>
              <a:ext cx="1225343" cy="26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7" name="Group 1296">
            <a:extLst>
              <a:ext uri="{FF2B5EF4-FFF2-40B4-BE49-F238E27FC236}">
                <a16:creationId xmlns:a16="http://schemas.microsoft.com/office/drawing/2014/main" id="{26CC9FF1-37DE-A84B-86FC-E43DC2203453}"/>
              </a:ext>
            </a:extLst>
          </p:cNvPr>
          <p:cNvGrpSpPr/>
          <p:nvPr/>
        </p:nvGrpSpPr>
        <p:grpSpPr>
          <a:xfrm>
            <a:off x="3820425" y="3600"/>
            <a:ext cx="575760" cy="384918"/>
            <a:chOff x="3820425" y="3600"/>
            <a:chExt cx="575760" cy="384918"/>
          </a:xfrm>
        </p:grpSpPr>
        <p:sp>
          <p:nvSpPr>
            <p:cNvPr id="1295" name="TextBox 1294">
              <a:extLst>
                <a:ext uri="{FF2B5EF4-FFF2-40B4-BE49-F238E27FC236}">
                  <a16:creationId xmlns:a16="http://schemas.microsoft.com/office/drawing/2014/main" id="{1435BD2D-8613-15FF-E627-8596C59288DA}"/>
                </a:ext>
              </a:extLst>
            </p:cNvPr>
            <p:cNvSpPr txBox="1"/>
            <p:nvPr/>
          </p:nvSpPr>
          <p:spPr>
            <a:xfrm>
              <a:off x="4077280" y="134128"/>
              <a:ext cx="20710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IQM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84" name="Picture 160" descr="IQM Finland Oy - European Commission">
              <a:extLst>
                <a:ext uri="{FF2B5EF4-FFF2-40B4-BE49-F238E27FC236}">
                  <a16:creationId xmlns:a16="http://schemas.microsoft.com/office/drawing/2014/main" id="{2C72450B-3790-D74B-F6EE-90B611521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425" y="3600"/>
              <a:ext cx="575760" cy="38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1" name="Group 1220">
            <a:extLst>
              <a:ext uri="{FF2B5EF4-FFF2-40B4-BE49-F238E27FC236}">
                <a16:creationId xmlns:a16="http://schemas.microsoft.com/office/drawing/2014/main" id="{7CBF1002-6AB4-C4B2-0378-1D485A452358}"/>
              </a:ext>
            </a:extLst>
          </p:cNvPr>
          <p:cNvGrpSpPr/>
          <p:nvPr/>
        </p:nvGrpSpPr>
        <p:grpSpPr>
          <a:xfrm>
            <a:off x="2476859" y="330043"/>
            <a:ext cx="764947" cy="478092"/>
            <a:chOff x="2476859" y="330043"/>
            <a:chExt cx="764947" cy="478092"/>
          </a:xfrm>
        </p:grpSpPr>
        <p:sp>
          <p:nvSpPr>
            <p:cNvPr id="1219" name="TextBox 1218">
              <a:extLst>
                <a:ext uri="{FF2B5EF4-FFF2-40B4-BE49-F238E27FC236}">
                  <a16:creationId xmlns:a16="http://schemas.microsoft.com/office/drawing/2014/main" id="{61208050-1EE8-F355-91E0-6544B17F4913}"/>
                </a:ext>
              </a:extLst>
            </p:cNvPr>
            <p:cNvSpPr txBox="1"/>
            <p:nvPr/>
          </p:nvSpPr>
          <p:spPr>
            <a:xfrm>
              <a:off x="2978524" y="527605"/>
              <a:ext cx="11441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Q*Bird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27" name="Picture 18" descr="Q*Bird - Quantum Internet Alliance">
              <a:extLst>
                <a:ext uri="{FF2B5EF4-FFF2-40B4-BE49-F238E27FC236}">
                  <a16:creationId xmlns:a16="http://schemas.microsoft.com/office/drawing/2014/main" id="{CC5AB214-A0ED-168D-F898-15582AC5D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859" y="330043"/>
              <a:ext cx="764947" cy="478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EE7E3D-577B-AEC5-0C31-CB280858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633" y="6357946"/>
            <a:ext cx="2894634" cy="365125"/>
          </a:xfrm>
        </p:spPr>
        <p:txBody>
          <a:bodyPr/>
          <a:lstStyle/>
          <a:p>
            <a:fld id="{76D7C331-0F41-4716-AC4E-18F173CCE3CB}" type="slidenum">
              <a:rPr lang="en-US" smtClean="0"/>
              <a:t>3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F01E9F-4533-5889-5450-59EF67FD5EDC}"/>
              </a:ext>
            </a:extLst>
          </p:cNvPr>
          <p:cNvGrpSpPr/>
          <p:nvPr/>
        </p:nvGrpSpPr>
        <p:grpSpPr>
          <a:xfrm>
            <a:off x="49071" y="691958"/>
            <a:ext cx="760249" cy="427640"/>
            <a:chOff x="49071" y="691958"/>
            <a:chExt cx="760249" cy="42764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D9CD62-FE53-661E-0319-66DC10C28E5D}"/>
                </a:ext>
              </a:extLst>
            </p:cNvPr>
            <p:cNvSpPr txBox="1"/>
            <p:nvPr/>
          </p:nvSpPr>
          <p:spPr>
            <a:xfrm>
              <a:off x="315611" y="826686"/>
              <a:ext cx="23916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Air </a:t>
              </a:r>
              <a:r>
                <a:rPr lang="en-GB" sz="100" err="1">
                  <a:solidFill>
                    <a:schemeClr val="bg1"/>
                  </a:solidFill>
                </a:rPr>
                <a:t>liquide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0" name="Picture 6" descr="Air Liquide Logo and symbol, meaning, history, PNG">
              <a:extLst>
                <a:ext uri="{FF2B5EF4-FFF2-40B4-BE49-F238E27FC236}">
                  <a16:creationId xmlns:a16="http://schemas.microsoft.com/office/drawing/2014/main" id="{A63B771E-2A5C-F0EF-93EB-6D387788F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1" y="691958"/>
              <a:ext cx="760249" cy="42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FA2291-7117-4E21-1F23-785BA152B5F3}"/>
              </a:ext>
            </a:extLst>
          </p:cNvPr>
          <p:cNvGrpSpPr/>
          <p:nvPr/>
        </p:nvGrpSpPr>
        <p:grpSpPr>
          <a:xfrm>
            <a:off x="96912" y="1175385"/>
            <a:ext cx="597837" cy="156555"/>
            <a:chOff x="96912" y="1175385"/>
            <a:chExt cx="597837" cy="15655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F1531C-CB29-9AB4-7028-ECB2AD406F47}"/>
                </a:ext>
              </a:extLst>
            </p:cNvPr>
            <p:cNvSpPr txBox="1"/>
            <p:nvPr/>
          </p:nvSpPr>
          <p:spPr>
            <a:xfrm>
              <a:off x="284081" y="1224218"/>
              <a:ext cx="227908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Airbus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24F4BB88-5257-362F-C626-51A428603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12" y="1175385"/>
              <a:ext cx="597837" cy="133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E06365-71A5-B516-7EB0-DE4CBABD13DB}"/>
              </a:ext>
            </a:extLst>
          </p:cNvPr>
          <p:cNvGrpSpPr/>
          <p:nvPr/>
        </p:nvGrpSpPr>
        <p:grpSpPr>
          <a:xfrm>
            <a:off x="47423" y="1432551"/>
            <a:ext cx="766149" cy="212387"/>
            <a:chOff x="47423" y="1432551"/>
            <a:chExt cx="766149" cy="2123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C9435EB-D7F6-8E92-FA95-3D7BA0441E4A}"/>
                </a:ext>
              </a:extLst>
            </p:cNvPr>
            <p:cNvSpPr txBox="1"/>
            <p:nvPr/>
          </p:nvSpPr>
          <p:spPr>
            <a:xfrm>
              <a:off x="284081" y="1504535"/>
              <a:ext cx="240177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algorithmiq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4" name="Picture 10" descr="Careers – Algorithmiq">
              <a:extLst>
                <a:ext uri="{FF2B5EF4-FFF2-40B4-BE49-F238E27FC236}">
                  <a16:creationId xmlns:a16="http://schemas.microsoft.com/office/drawing/2014/main" id="{56D2E8BC-F4F6-E06C-BE14-261C2B906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3" y="1432551"/>
              <a:ext cx="766149" cy="21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F305045-3A58-E2E4-9D62-EA85F59B7AD3}"/>
              </a:ext>
            </a:extLst>
          </p:cNvPr>
          <p:cNvGrpSpPr/>
          <p:nvPr/>
        </p:nvGrpSpPr>
        <p:grpSpPr>
          <a:xfrm>
            <a:off x="33156" y="1777257"/>
            <a:ext cx="820076" cy="204272"/>
            <a:chOff x="33156" y="1777257"/>
            <a:chExt cx="820076" cy="204272"/>
          </a:xfrm>
        </p:grpSpPr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A641ACC-64C5-4ACD-8498-CB2657C5F8FA}"/>
                </a:ext>
              </a:extLst>
            </p:cNvPr>
            <p:cNvSpPr txBox="1"/>
            <p:nvPr/>
          </p:nvSpPr>
          <p:spPr>
            <a:xfrm>
              <a:off x="160950" y="1850727"/>
              <a:ext cx="300409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Alice&amp;bob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6" name="Picture 12" descr="Alice &amp; Bob - Quantum Algorithms Developer">
              <a:extLst>
                <a:ext uri="{FF2B5EF4-FFF2-40B4-BE49-F238E27FC236}">
                  <a16:creationId xmlns:a16="http://schemas.microsoft.com/office/drawing/2014/main" id="{9EDEF950-D605-6DB0-27C0-1AC337F13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6" y="1777257"/>
              <a:ext cx="820076" cy="20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AQT | ALPINE QUANTUM TECHNOLOGIES Logo">
            <a:extLst>
              <a:ext uri="{FF2B5EF4-FFF2-40B4-BE49-F238E27FC236}">
                <a16:creationId xmlns:a16="http://schemas.microsoft.com/office/drawing/2014/main" id="{C5657CBF-B4D0-1871-67FD-D9059ACFAB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0" y="2126371"/>
            <a:ext cx="576883" cy="2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63B3BB26-2645-81AB-B10A-326C757533D9}"/>
              </a:ext>
            </a:extLst>
          </p:cNvPr>
          <p:cNvGrpSpPr/>
          <p:nvPr/>
        </p:nvGrpSpPr>
        <p:grpSpPr>
          <a:xfrm>
            <a:off x="160950" y="2394758"/>
            <a:ext cx="494349" cy="264133"/>
            <a:chOff x="160950" y="2394758"/>
            <a:chExt cx="494349" cy="264133"/>
          </a:xfrm>
        </p:grpSpPr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57E7ACA1-2047-92EB-8DFA-F7B3A49E0C08}"/>
                </a:ext>
              </a:extLst>
            </p:cNvPr>
            <p:cNvSpPr txBox="1"/>
            <p:nvPr/>
          </p:nvSpPr>
          <p:spPr>
            <a:xfrm>
              <a:off x="262754" y="2528832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ametic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40" name="Picture 16" descr="Ametic">
              <a:extLst>
                <a:ext uri="{FF2B5EF4-FFF2-40B4-BE49-F238E27FC236}">
                  <a16:creationId xmlns:a16="http://schemas.microsoft.com/office/drawing/2014/main" id="{C7161501-D1D3-F9CC-120F-9896BF1B9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50" y="2394758"/>
              <a:ext cx="494349" cy="264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4AC15892-DB0C-928E-41F2-6A0420178D15}"/>
              </a:ext>
            </a:extLst>
          </p:cNvPr>
          <p:cNvGrpSpPr/>
          <p:nvPr/>
        </p:nvGrpSpPr>
        <p:grpSpPr>
          <a:xfrm>
            <a:off x="152403" y="2804465"/>
            <a:ext cx="542137" cy="123111"/>
            <a:chOff x="152403" y="2804465"/>
            <a:chExt cx="542137" cy="123111"/>
          </a:xfrm>
        </p:grpSpPr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277509B2-3B70-299B-8C64-902FE6066573}"/>
                </a:ext>
              </a:extLst>
            </p:cNvPr>
            <p:cNvSpPr txBox="1"/>
            <p:nvPr/>
          </p:nvSpPr>
          <p:spPr>
            <a:xfrm>
              <a:off x="311154" y="2804465"/>
              <a:ext cx="213104" cy="1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amires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42" name="Picture 18" descr="AMIRES s.r.o. | Organisation registry | PHABULOUS Ecosystem">
              <a:extLst>
                <a:ext uri="{FF2B5EF4-FFF2-40B4-BE49-F238E27FC236}">
                  <a16:creationId xmlns:a16="http://schemas.microsoft.com/office/drawing/2014/main" id="{EBA8F653-ACE0-AC33-0102-DDDF819EA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3" y="2837210"/>
              <a:ext cx="542137" cy="8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74E7865C-2D82-B28A-8967-B8254DDDBF19}"/>
              </a:ext>
            </a:extLst>
          </p:cNvPr>
          <p:cNvGrpSpPr/>
          <p:nvPr/>
        </p:nvGrpSpPr>
        <p:grpSpPr>
          <a:xfrm>
            <a:off x="66809" y="3334557"/>
            <a:ext cx="742805" cy="326834"/>
            <a:chOff x="66809" y="3334557"/>
            <a:chExt cx="742805" cy="326834"/>
          </a:xfrm>
        </p:grpSpPr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DBE38CAE-E410-8581-692C-E0CE4215B0BA}"/>
                </a:ext>
              </a:extLst>
            </p:cNvPr>
            <p:cNvSpPr txBox="1"/>
            <p:nvPr/>
          </p:nvSpPr>
          <p:spPr>
            <a:xfrm>
              <a:off x="295405" y="3407409"/>
              <a:ext cx="23916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aQuantum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46" name="Picture 22" descr="aQuantum | Quantum software engineering and programming">
              <a:extLst>
                <a:ext uri="{FF2B5EF4-FFF2-40B4-BE49-F238E27FC236}">
                  <a16:creationId xmlns:a16="http://schemas.microsoft.com/office/drawing/2014/main" id="{0F7017C0-BB18-DF2A-FAED-9443C68FE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9" y="3334557"/>
              <a:ext cx="742805" cy="326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8" name="Picture 24" descr="Arobs Polska Sp z o.o. - Z.P. Sektora Kosmicznego">
            <a:extLst>
              <a:ext uri="{FF2B5EF4-FFF2-40B4-BE49-F238E27FC236}">
                <a16:creationId xmlns:a16="http://schemas.microsoft.com/office/drawing/2014/main" id="{1C8D12D2-469F-896D-928C-E7F3BA523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" y="3766456"/>
            <a:ext cx="751103" cy="2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0097D42C-0B6E-3F66-A7CF-A802DC3BF858}"/>
              </a:ext>
            </a:extLst>
          </p:cNvPr>
          <p:cNvGrpSpPr/>
          <p:nvPr/>
        </p:nvGrpSpPr>
        <p:grpSpPr>
          <a:xfrm>
            <a:off x="142004" y="4152745"/>
            <a:ext cx="562214" cy="169076"/>
            <a:chOff x="142004" y="4152745"/>
            <a:chExt cx="562214" cy="169076"/>
          </a:xfrm>
        </p:grpSpPr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4DA4A273-A897-AF76-9C0E-BEE163D927AD}"/>
                </a:ext>
              </a:extLst>
            </p:cNvPr>
            <p:cNvSpPr txBox="1"/>
            <p:nvPr/>
          </p:nvSpPr>
          <p:spPr>
            <a:xfrm>
              <a:off x="251875" y="4157106"/>
              <a:ext cx="209484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AUREAtechnology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50" name="Picture 26" descr="AUREA Technology : Quotes, Address, Contact">
              <a:extLst>
                <a:ext uri="{FF2B5EF4-FFF2-40B4-BE49-F238E27FC236}">
                  <a16:creationId xmlns:a16="http://schemas.microsoft.com/office/drawing/2014/main" id="{9EB0F6D3-6E7F-6629-436C-206D5F458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04" y="4152745"/>
              <a:ext cx="562214" cy="16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2" name="Picture 28" descr="BASF Logo, symbol, meaning, history, PNG, brand">
            <a:extLst>
              <a:ext uri="{FF2B5EF4-FFF2-40B4-BE49-F238E27FC236}">
                <a16:creationId xmlns:a16="http://schemas.microsoft.com/office/drawing/2014/main" id="{98195545-3BE1-0C66-1318-4D2936A87A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0" y="4644970"/>
            <a:ext cx="476177" cy="2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26F3995A-6611-6599-E3B2-CEE81A099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4" y="5283346"/>
            <a:ext cx="404017" cy="1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Beyond Semiconductor">
            <a:extLst>
              <a:ext uri="{FF2B5EF4-FFF2-40B4-BE49-F238E27FC236}">
                <a16:creationId xmlns:a16="http://schemas.microsoft.com/office/drawing/2014/main" id="{EF640471-5485-2D52-2B1A-00CE7D6311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" y="5526543"/>
            <a:ext cx="928932" cy="1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EU-IoT – Next Generation IoT">
            <a:extLst>
              <a:ext uri="{FF2B5EF4-FFF2-40B4-BE49-F238E27FC236}">
                <a16:creationId xmlns:a16="http://schemas.microsoft.com/office/drawing/2014/main" id="{055E3E23-034F-E1E8-02C7-038DB8810A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" y="5815928"/>
            <a:ext cx="734589" cy="23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4880347A-7547-DFCE-5179-47A8CB3736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" y="6160366"/>
            <a:ext cx="752875" cy="2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3" name="Group 1212">
            <a:extLst>
              <a:ext uri="{FF2B5EF4-FFF2-40B4-BE49-F238E27FC236}">
                <a16:creationId xmlns:a16="http://schemas.microsoft.com/office/drawing/2014/main" id="{A2FAA24A-B604-6A8D-34BB-31EA4ADA836A}"/>
              </a:ext>
            </a:extLst>
          </p:cNvPr>
          <p:cNvGrpSpPr/>
          <p:nvPr/>
        </p:nvGrpSpPr>
        <p:grpSpPr>
          <a:xfrm>
            <a:off x="1757568" y="6599830"/>
            <a:ext cx="846657" cy="165706"/>
            <a:chOff x="1757568" y="6599830"/>
            <a:chExt cx="846657" cy="165706"/>
          </a:xfrm>
        </p:grpSpPr>
        <p:sp>
          <p:nvSpPr>
            <p:cNvPr id="1211" name="TextBox 1210">
              <a:extLst>
                <a:ext uri="{FF2B5EF4-FFF2-40B4-BE49-F238E27FC236}">
                  <a16:creationId xmlns:a16="http://schemas.microsoft.com/office/drawing/2014/main" id="{8C35CF8D-B032-99E6-54FC-2797AAC22D76}"/>
                </a:ext>
              </a:extLst>
            </p:cNvPr>
            <p:cNvSpPr txBox="1"/>
            <p:nvPr/>
          </p:nvSpPr>
          <p:spPr>
            <a:xfrm>
              <a:off x="2086361" y="6657814"/>
              <a:ext cx="24878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CamGraphiC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68" name="Picture 44" descr="CamGraphIC - Frontier IP Group plc">
              <a:extLst>
                <a:ext uri="{FF2B5EF4-FFF2-40B4-BE49-F238E27FC236}">
                  <a16:creationId xmlns:a16="http://schemas.microsoft.com/office/drawing/2014/main" id="{7AFD0C0B-79EE-3E48-4516-E4E61F5FD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568" y="6599830"/>
              <a:ext cx="846657" cy="15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3" name="Group 1162">
            <a:extLst>
              <a:ext uri="{FF2B5EF4-FFF2-40B4-BE49-F238E27FC236}">
                <a16:creationId xmlns:a16="http://schemas.microsoft.com/office/drawing/2014/main" id="{EBAED12F-BD7A-3D7C-5781-9D922281292F}"/>
              </a:ext>
            </a:extLst>
          </p:cNvPr>
          <p:cNvGrpSpPr/>
          <p:nvPr/>
        </p:nvGrpSpPr>
        <p:grpSpPr>
          <a:xfrm>
            <a:off x="819408" y="6594851"/>
            <a:ext cx="780751" cy="184483"/>
            <a:chOff x="819408" y="6594851"/>
            <a:chExt cx="780751" cy="184483"/>
          </a:xfrm>
        </p:grpSpPr>
        <p:sp>
          <p:nvSpPr>
            <p:cNvPr id="1161" name="TextBox 1160">
              <a:extLst>
                <a:ext uri="{FF2B5EF4-FFF2-40B4-BE49-F238E27FC236}">
                  <a16:creationId xmlns:a16="http://schemas.microsoft.com/office/drawing/2014/main" id="{EEBCEB2C-98AD-21ED-53CD-4A1A0F98FFCB}"/>
                </a:ext>
              </a:extLst>
            </p:cNvPr>
            <p:cNvSpPr txBox="1"/>
            <p:nvPr/>
          </p:nvSpPr>
          <p:spPr>
            <a:xfrm>
              <a:off x="1150690" y="6671612"/>
              <a:ext cx="23916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Capgemini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0" name="Picture 46">
              <a:extLst>
                <a:ext uri="{FF2B5EF4-FFF2-40B4-BE49-F238E27FC236}">
                  <a16:creationId xmlns:a16="http://schemas.microsoft.com/office/drawing/2014/main" id="{264E964C-E42E-50E9-5AAC-01CF9896A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08" y="6594851"/>
              <a:ext cx="780751" cy="18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5" name="Group 1264">
            <a:extLst>
              <a:ext uri="{FF2B5EF4-FFF2-40B4-BE49-F238E27FC236}">
                <a16:creationId xmlns:a16="http://schemas.microsoft.com/office/drawing/2014/main" id="{CE4E6323-9F82-2664-C9A7-BD87C7BD0241}"/>
              </a:ext>
            </a:extLst>
          </p:cNvPr>
          <p:cNvGrpSpPr/>
          <p:nvPr/>
        </p:nvGrpSpPr>
        <p:grpSpPr>
          <a:xfrm>
            <a:off x="2698370" y="6566801"/>
            <a:ext cx="425484" cy="310681"/>
            <a:chOff x="2698370" y="6566801"/>
            <a:chExt cx="425484" cy="310681"/>
          </a:xfrm>
        </p:grpSpPr>
        <p:sp>
          <p:nvSpPr>
            <p:cNvPr id="1263" name="TextBox 1262">
              <a:extLst>
                <a:ext uri="{FF2B5EF4-FFF2-40B4-BE49-F238E27FC236}">
                  <a16:creationId xmlns:a16="http://schemas.microsoft.com/office/drawing/2014/main" id="{9508C8BE-EA16-42DA-B597-9AC40E773F30}"/>
                </a:ext>
              </a:extLst>
            </p:cNvPr>
            <p:cNvSpPr txBox="1"/>
            <p:nvPr/>
          </p:nvSpPr>
          <p:spPr>
            <a:xfrm>
              <a:off x="2869045" y="6769760"/>
              <a:ext cx="205505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CEA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2" name="Picture 48" descr="Commissariat à l'Energie Atomique et aux Energies Alternatives - IMDEA  Networks : IMDEA Networks">
              <a:extLst>
                <a:ext uri="{FF2B5EF4-FFF2-40B4-BE49-F238E27FC236}">
                  <a16:creationId xmlns:a16="http://schemas.microsoft.com/office/drawing/2014/main" id="{A1E35DFD-E656-EB72-9F08-23BD00C3A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370" y="6566801"/>
              <a:ext cx="425484" cy="23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9" name="Group 1208">
            <a:extLst>
              <a:ext uri="{FF2B5EF4-FFF2-40B4-BE49-F238E27FC236}">
                <a16:creationId xmlns:a16="http://schemas.microsoft.com/office/drawing/2014/main" id="{C88DA523-A2D7-7266-CEFA-A06861B9F35B}"/>
              </a:ext>
            </a:extLst>
          </p:cNvPr>
          <p:cNvGrpSpPr/>
          <p:nvPr/>
        </p:nvGrpSpPr>
        <p:grpSpPr>
          <a:xfrm>
            <a:off x="1882021" y="6171615"/>
            <a:ext cx="389291" cy="368193"/>
            <a:chOff x="1882021" y="6171615"/>
            <a:chExt cx="389291" cy="368193"/>
          </a:xfrm>
        </p:grpSpPr>
        <p:sp>
          <p:nvSpPr>
            <p:cNvPr id="1207" name="TextBox 1206">
              <a:extLst>
                <a:ext uri="{FF2B5EF4-FFF2-40B4-BE49-F238E27FC236}">
                  <a16:creationId xmlns:a16="http://schemas.microsoft.com/office/drawing/2014/main" id="{DE3D7111-3700-F5A3-226F-49F828A1238C}"/>
                </a:ext>
              </a:extLst>
            </p:cNvPr>
            <p:cNvSpPr txBox="1"/>
            <p:nvPr/>
          </p:nvSpPr>
          <p:spPr>
            <a:xfrm>
              <a:off x="2059395" y="6209727"/>
              <a:ext cx="211917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CERN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4" name="Picture 50" descr="European Organization for Nuclear Research - CERN | Genève internationale">
              <a:extLst>
                <a:ext uri="{FF2B5EF4-FFF2-40B4-BE49-F238E27FC236}">
                  <a16:creationId xmlns:a16="http://schemas.microsoft.com/office/drawing/2014/main" id="{20042272-1CC3-01E4-1AB8-F20B46E7E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021" y="6171615"/>
              <a:ext cx="362466" cy="36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8" name="Picture 54" descr="Create Quantum Computing Software Without Limits | Classiq">
            <a:extLst>
              <a:ext uri="{FF2B5EF4-FFF2-40B4-BE49-F238E27FC236}">
                <a16:creationId xmlns:a16="http://schemas.microsoft.com/office/drawing/2014/main" id="{34E128C1-8513-2723-A25F-97DF4E5F33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8" y="6156429"/>
            <a:ext cx="476629" cy="2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1" name="Group 1290">
            <a:extLst>
              <a:ext uri="{FF2B5EF4-FFF2-40B4-BE49-F238E27FC236}">
                <a16:creationId xmlns:a16="http://schemas.microsoft.com/office/drawing/2014/main" id="{07E8C789-7269-FCE7-4F13-58AB3E73F22E}"/>
              </a:ext>
            </a:extLst>
          </p:cNvPr>
          <p:cNvGrpSpPr/>
          <p:nvPr/>
        </p:nvGrpSpPr>
        <p:grpSpPr>
          <a:xfrm>
            <a:off x="3201493" y="6210004"/>
            <a:ext cx="841964" cy="241944"/>
            <a:chOff x="3201493" y="6210004"/>
            <a:chExt cx="841964" cy="241944"/>
          </a:xfrm>
        </p:grpSpPr>
        <p:sp>
          <p:nvSpPr>
            <p:cNvPr id="1289" name="TextBox 1288">
              <a:extLst>
                <a:ext uri="{FF2B5EF4-FFF2-40B4-BE49-F238E27FC236}">
                  <a16:creationId xmlns:a16="http://schemas.microsoft.com/office/drawing/2014/main" id="{35F864E6-645E-78D2-83F7-2701680ECEBB}"/>
                </a:ext>
              </a:extLst>
            </p:cNvPr>
            <p:cNvSpPr txBox="1"/>
            <p:nvPr/>
          </p:nvSpPr>
          <p:spPr>
            <a:xfrm>
              <a:off x="3703910" y="6320409"/>
              <a:ext cx="218330" cy="123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Colibri</a:t>
              </a:r>
              <a:br>
                <a:rPr lang="en-GB" sz="100">
                  <a:solidFill>
                    <a:schemeClr val="bg1"/>
                  </a:solidFill>
                </a:rPr>
              </a:br>
              <a:r>
                <a:rPr lang="en-GB" sz="100">
                  <a:solidFill>
                    <a:schemeClr val="bg1"/>
                  </a:solidFill>
                </a:rPr>
                <a:t>TD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80" name="Picture 56" descr="CLASSIFIED ADS: JUNE 2023 | The French Tech Paris-Saclay">
              <a:extLst>
                <a:ext uri="{FF2B5EF4-FFF2-40B4-BE49-F238E27FC236}">
                  <a16:creationId xmlns:a16="http://schemas.microsoft.com/office/drawing/2014/main" id="{F4CD17C3-91DC-0A32-6006-0CB474D2D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493" y="6210004"/>
              <a:ext cx="841964" cy="24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1" name="Group 1340">
            <a:extLst>
              <a:ext uri="{FF2B5EF4-FFF2-40B4-BE49-F238E27FC236}">
                <a16:creationId xmlns:a16="http://schemas.microsoft.com/office/drawing/2014/main" id="{69D4A8CC-81E5-5F49-7ED4-1ABDFE78110F}"/>
              </a:ext>
            </a:extLst>
          </p:cNvPr>
          <p:cNvGrpSpPr/>
          <p:nvPr/>
        </p:nvGrpSpPr>
        <p:grpSpPr>
          <a:xfrm>
            <a:off x="5910412" y="6559714"/>
            <a:ext cx="565962" cy="248456"/>
            <a:chOff x="5910412" y="6559714"/>
            <a:chExt cx="565962" cy="248456"/>
          </a:xfrm>
        </p:grpSpPr>
        <p:sp>
          <p:nvSpPr>
            <p:cNvPr id="1340" name="TextBox 1339">
              <a:extLst>
                <a:ext uri="{FF2B5EF4-FFF2-40B4-BE49-F238E27FC236}">
                  <a16:creationId xmlns:a16="http://schemas.microsoft.com/office/drawing/2014/main" id="{E70E5384-440C-2E86-E589-239E4A1102C1}"/>
                </a:ext>
              </a:extLst>
            </p:cNvPr>
            <p:cNvSpPr txBox="1"/>
            <p:nvPr/>
          </p:nvSpPr>
          <p:spPr>
            <a:xfrm>
              <a:off x="5930671" y="6700448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Comda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82" name="Picture 58">
              <a:extLst>
                <a:ext uri="{FF2B5EF4-FFF2-40B4-BE49-F238E27FC236}">
                  <a16:creationId xmlns:a16="http://schemas.microsoft.com/office/drawing/2014/main" id="{A02C4057-7E04-B3B5-FF03-CC118E4A2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412" y="6559714"/>
              <a:ext cx="565962" cy="19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8" name="Picture 64" descr="Creotech Instruments S.A. | satsearch">
            <a:extLst>
              <a:ext uri="{FF2B5EF4-FFF2-40B4-BE49-F238E27FC236}">
                <a16:creationId xmlns:a16="http://schemas.microsoft.com/office/drawing/2014/main" id="{EDFED91B-8DBC-A369-9825-B97817883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11" y="6500821"/>
            <a:ext cx="508483" cy="2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3" name="Group 1292">
            <a:extLst>
              <a:ext uri="{FF2B5EF4-FFF2-40B4-BE49-F238E27FC236}">
                <a16:creationId xmlns:a16="http://schemas.microsoft.com/office/drawing/2014/main" id="{768D9D7C-3F68-DA16-9395-B5F806F13797}"/>
              </a:ext>
            </a:extLst>
          </p:cNvPr>
          <p:cNvGrpSpPr/>
          <p:nvPr/>
        </p:nvGrpSpPr>
        <p:grpSpPr>
          <a:xfrm>
            <a:off x="3281281" y="6606466"/>
            <a:ext cx="894436" cy="236085"/>
            <a:chOff x="3281281" y="6606466"/>
            <a:chExt cx="894436" cy="236085"/>
          </a:xfrm>
        </p:grpSpPr>
        <p:sp>
          <p:nvSpPr>
            <p:cNvPr id="1292" name="TextBox 1291">
              <a:extLst>
                <a:ext uri="{FF2B5EF4-FFF2-40B4-BE49-F238E27FC236}">
                  <a16:creationId xmlns:a16="http://schemas.microsoft.com/office/drawing/2014/main" id="{1CB454B1-0373-D99E-E515-241C5CFD19EB}"/>
                </a:ext>
              </a:extLst>
            </p:cNvPr>
            <p:cNvSpPr txBox="1"/>
            <p:nvPr/>
          </p:nvSpPr>
          <p:spPr>
            <a:xfrm>
              <a:off x="3738929" y="6734829"/>
              <a:ext cx="24237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Cryptonext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90" name="Picture 66" descr="Cryptonext Security | Thales">
              <a:extLst>
                <a:ext uri="{FF2B5EF4-FFF2-40B4-BE49-F238E27FC236}">
                  <a16:creationId xmlns:a16="http://schemas.microsoft.com/office/drawing/2014/main" id="{35C21F11-7552-1272-DE2E-E4B4729B3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281" y="6606466"/>
              <a:ext cx="894436" cy="18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1" name="Group 1260">
            <a:extLst>
              <a:ext uri="{FF2B5EF4-FFF2-40B4-BE49-F238E27FC236}">
                <a16:creationId xmlns:a16="http://schemas.microsoft.com/office/drawing/2014/main" id="{92F4A893-E1B1-F41C-A5E1-9D46C1DAE336}"/>
              </a:ext>
            </a:extLst>
          </p:cNvPr>
          <p:cNvGrpSpPr/>
          <p:nvPr/>
        </p:nvGrpSpPr>
        <p:grpSpPr>
          <a:xfrm>
            <a:off x="2514134" y="6293696"/>
            <a:ext cx="539041" cy="125305"/>
            <a:chOff x="2514134" y="6293696"/>
            <a:chExt cx="539041" cy="125305"/>
          </a:xfrm>
        </p:grpSpPr>
        <p:sp>
          <p:nvSpPr>
            <p:cNvPr id="1259" name="TextBox 1258">
              <a:extLst>
                <a:ext uri="{FF2B5EF4-FFF2-40B4-BE49-F238E27FC236}">
                  <a16:creationId xmlns:a16="http://schemas.microsoft.com/office/drawing/2014/main" id="{BAC97739-1D31-982B-6036-3AF6B0315F66}"/>
                </a:ext>
              </a:extLst>
            </p:cNvPr>
            <p:cNvSpPr txBox="1"/>
            <p:nvPr/>
          </p:nvSpPr>
          <p:spPr>
            <a:xfrm>
              <a:off x="2846067" y="6293696"/>
              <a:ext cx="20710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CSIC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94" name="Picture 70">
              <a:extLst>
                <a:ext uri="{FF2B5EF4-FFF2-40B4-BE49-F238E27FC236}">
                  <a16:creationId xmlns:a16="http://schemas.microsoft.com/office/drawing/2014/main" id="{863C67AB-FC5E-A8DD-A381-4CA71E08C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134" y="6293696"/>
              <a:ext cx="511612" cy="125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3" name="Group 1402">
            <a:extLst>
              <a:ext uri="{FF2B5EF4-FFF2-40B4-BE49-F238E27FC236}">
                <a16:creationId xmlns:a16="http://schemas.microsoft.com/office/drawing/2014/main" id="{EC0509B4-EBED-F04A-5BCB-24532C7F7078}"/>
              </a:ext>
            </a:extLst>
          </p:cNvPr>
          <p:cNvGrpSpPr/>
          <p:nvPr/>
        </p:nvGrpSpPr>
        <p:grpSpPr>
          <a:xfrm>
            <a:off x="8604788" y="6496982"/>
            <a:ext cx="878246" cy="345433"/>
            <a:chOff x="8604788" y="6496982"/>
            <a:chExt cx="878246" cy="345433"/>
          </a:xfrm>
        </p:grpSpPr>
        <p:sp>
          <p:nvSpPr>
            <p:cNvPr id="1402" name="TextBox 1401">
              <a:extLst>
                <a:ext uri="{FF2B5EF4-FFF2-40B4-BE49-F238E27FC236}">
                  <a16:creationId xmlns:a16="http://schemas.microsoft.com/office/drawing/2014/main" id="{3077F011-4899-81A3-CBCA-8C5BBF628558}"/>
                </a:ext>
              </a:extLst>
            </p:cNvPr>
            <p:cNvSpPr txBox="1"/>
            <p:nvPr/>
          </p:nvSpPr>
          <p:spPr>
            <a:xfrm>
              <a:off x="8742615" y="6626973"/>
              <a:ext cx="22474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DaVinci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96" name="Picture 72" descr="DaVinci Laboratories - DaVinci Laboratories">
              <a:extLst>
                <a:ext uri="{FF2B5EF4-FFF2-40B4-BE49-F238E27FC236}">
                  <a16:creationId xmlns:a16="http://schemas.microsoft.com/office/drawing/2014/main" id="{9EFFCD3A-7B54-8073-E15C-1EB42EED0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788" y="6496982"/>
              <a:ext cx="878246" cy="34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7" name="Group 1446">
            <a:extLst>
              <a:ext uri="{FF2B5EF4-FFF2-40B4-BE49-F238E27FC236}">
                <a16:creationId xmlns:a16="http://schemas.microsoft.com/office/drawing/2014/main" id="{A4C4D5C6-412E-885D-E186-EA8E37910C11}"/>
              </a:ext>
            </a:extLst>
          </p:cNvPr>
          <p:cNvGrpSpPr/>
          <p:nvPr/>
        </p:nvGrpSpPr>
        <p:grpSpPr>
          <a:xfrm>
            <a:off x="9652143" y="6598501"/>
            <a:ext cx="534048" cy="156439"/>
            <a:chOff x="9652143" y="6598501"/>
            <a:chExt cx="534048" cy="156439"/>
          </a:xfrm>
        </p:grpSpPr>
        <p:sp>
          <p:nvSpPr>
            <p:cNvPr id="1446" name="TextBox 1445">
              <a:extLst>
                <a:ext uri="{FF2B5EF4-FFF2-40B4-BE49-F238E27FC236}">
                  <a16:creationId xmlns:a16="http://schemas.microsoft.com/office/drawing/2014/main" id="{C826F840-582D-BBFD-C300-E42F3E0B8932}"/>
                </a:ext>
              </a:extLst>
            </p:cNvPr>
            <p:cNvSpPr txBox="1"/>
            <p:nvPr/>
          </p:nvSpPr>
          <p:spPr>
            <a:xfrm>
              <a:off x="9949822" y="6647218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dacoso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02" name="Picture 78" descr="Mitglieder">
              <a:extLst>
                <a:ext uri="{FF2B5EF4-FFF2-40B4-BE49-F238E27FC236}">
                  <a16:creationId xmlns:a16="http://schemas.microsoft.com/office/drawing/2014/main" id="{648EFFC1-9DDE-6E3E-B035-2CAE32A02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143" y="6598501"/>
              <a:ext cx="534048" cy="11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9" name="Group 1478">
            <a:extLst>
              <a:ext uri="{FF2B5EF4-FFF2-40B4-BE49-F238E27FC236}">
                <a16:creationId xmlns:a16="http://schemas.microsoft.com/office/drawing/2014/main" id="{AAAA8638-1A4D-0CED-BD15-700D49DFC1D0}"/>
              </a:ext>
            </a:extLst>
          </p:cNvPr>
          <p:cNvGrpSpPr/>
          <p:nvPr/>
        </p:nvGrpSpPr>
        <p:grpSpPr>
          <a:xfrm>
            <a:off x="10355467" y="6579059"/>
            <a:ext cx="1163289" cy="222869"/>
            <a:chOff x="10355467" y="6579059"/>
            <a:chExt cx="1163289" cy="222869"/>
          </a:xfrm>
        </p:grpSpPr>
        <p:sp>
          <p:nvSpPr>
            <p:cNvPr id="1478" name="TextBox 1477">
              <a:extLst>
                <a:ext uri="{FF2B5EF4-FFF2-40B4-BE49-F238E27FC236}">
                  <a16:creationId xmlns:a16="http://schemas.microsoft.com/office/drawing/2014/main" id="{6128FDCC-1BC2-CE45-40C3-55664211F2CA}"/>
                </a:ext>
              </a:extLst>
            </p:cNvPr>
            <p:cNvSpPr txBox="1"/>
            <p:nvPr/>
          </p:nvSpPr>
          <p:spPr>
            <a:xfrm>
              <a:off x="10830980" y="6663429"/>
              <a:ext cx="278213" cy="13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Danish National Metrology Institute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04" name="Picture 80" descr="Partners">
              <a:extLst>
                <a:ext uri="{FF2B5EF4-FFF2-40B4-BE49-F238E27FC236}">
                  <a16:creationId xmlns:a16="http://schemas.microsoft.com/office/drawing/2014/main" id="{EB19E8BF-857C-B616-F35C-703D59E88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467" y="6579059"/>
              <a:ext cx="1163289" cy="205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9" name="Group 1318">
            <a:extLst>
              <a:ext uri="{FF2B5EF4-FFF2-40B4-BE49-F238E27FC236}">
                <a16:creationId xmlns:a16="http://schemas.microsoft.com/office/drawing/2014/main" id="{D0685646-BFDE-A7BE-767B-35858D1E4A1A}"/>
              </a:ext>
            </a:extLst>
          </p:cNvPr>
          <p:cNvGrpSpPr/>
          <p:nvPr/>
        </p:nvGrpSpPr>
        <p:grpSpPr>
          <a:xfrm>
            <a:off x="4226098" y="6307758"/>
            <a:ext cx="1171379" cy="170039"/>
            <a:chOff x="4226098" y="6307758"/>
            <a:chExt cx="1171379" cy="170039"/>
          </a:xfrm>
        </p:grpSpPr>
        <p:sp>
          <p:nvSpPr>
            <p:cNvPr id="1318" name="TextBox 1317">
              <a:extLst>
                <a:ext uri="{FF2B5EF4-FFF2-40B4-BE49-F238E27FC236}">
                  <a16:creationId xmlns:a16="http://schemas.microsoft.com/office/drawing/2014/main" id="{279CDC3E-6359-6616-4E52-16A8FE7D3BB7}"/>
                </a:ext>
              </a:extLst>
            </p:cNvPr>
            <p:cNvSpPr txBox="1"/>
            <p:nvPr/>
          </p:nvSpPr>
          <p:spPr>
            <a:xfrm>
              <a:off x="4408401" y="6328103"/>
              <a:ext cx="22474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Dayone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06" name="Picture 82">
              <a:extLst>
                <a:ext uri="{FF2B5EF4-FFF2-40B4-BE49-F238E27FC236}">
                  <a16:creationId xmlns:a16="http://schemas.microsoft.com/office/drawing/2014/main" id="{5FD92706-BF29-774C-01C7-674A9F8C8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6098" y="6307758"/>
              <a:ext cx="1171379" cy="17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9" name="Group 1508">
            <a:extLst>
              <a:ext uri="{FF2B5EF4-FFF2-40B4-BE49-F238E27FC236}">
                <a16:creationId xmlns:a16="http://schemas.microsoft.com/office/drawing/2014/main" id="{BB211B44-489B-3E32-C348-CAF9B6CB7E8B}"/>
              </a:ext>
            </a:extLst>
          </p:cNvPr>
          <p:cNvGrpSpPr/>
          <p:nvPr/>
        </p:nvGrpSpPr>
        <p:grpSpPr>
          <a:xfrm>
            <a:off x="11228295" y="5087465"/>
            <a:ext cx="918146" cy="177909"/>
            <a:chOff x="11228295" y="5087465"/>
            <a:chExt cx="918146" cy="177909"/>
          </a:xfrm>
        </p:grpSpPr>
        <p:sp>
          <p:nvSpPr>
            <p:cNvPr id="1508" name="TextBox 1507">
              <a:extLst>
                <a:ext uri="{FF2B5EF4-FFF2-40B4-BE49-F238E27FC236}">
                  <a16:creationId xmlns:a16="http://schemas.microsoft.com/office/drawing/2014/main" id="{D95D5461-BADD-1F02-7093-300B860998A3}"/>
                </a:ext>
              </a:extLst>
            </p:cNvPr>
            <p:cNvSpPr txBox="1"/>
            <p:nvPr/>
          </p:nvSpPr>
          <p:spPr>
            <a:xfrm>
              <a:off x="11569749" y="5087465"/>
              <a:ext cx="28886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De Vries &amp; </a:t>
              </a:r>
              <a:r>
                <a:rPr lang="en-GB" sz="100" err="1">
                  <a:solidFill>
                    <a:schemeClr val="bg1"/>
                  </a:solidFill>
                </a:rPr>
                <a:t>Metman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10" name="Picture 86" descr="Home - De Vries &amp; Metman">
              <a:extLst>
                <a:ext uri="{FF2B5EF4-FFF2-40B4-BE49-F238E27FC236}">
                  <a16:creationId xmlns:a16="http://schemas.microsoft.com/office/drawing/2014/main" id="{D245B6D9-AB51-C7CC-6DB3-AAC4243F8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8295" y="5090997"/>
              <a:ext cx="918146" cy="17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1" name="Group 1510">
            <a:extLst>
              <a:ext uri="{FF2B5EF4-FFF2-40B4-BE49-F238E27FC236}">
                <a16:creationId xmlns:a16="http://schemas.microsoft.com/office/drawing/2014/main" id="{EADA3F23-82AB-C1C6-B138-638DA288A82B}"/>
              </a:ext>
            </a:extLst>
          </p:cNvPr>
          <p:cNvGrpSpPr/>
          <p:nvPr/>
        </p:nvGrpSpPr>
        <p:grpSpPr>
          <a:xfrm>
            <a:off x="11220266" y="5458030"/>
            <a:ext cx="887527" cy="190680"/>
            <a:chOff x="11220266" y="5458030"/>
            <a:chExt cx="887527" cy="190680"/>
          </a:xfrm>
        </p:grpSpPr>
        <p:sp>
          <p:nvSpPr>
            <p:cNvPr id="1510" name="TextBox 1509">
              <a:extLst>
                <a:ext uri="{FF2B5EF4-FFF2-40B4-BE49-F238E27FC236}">
                  <a16:creationId xmlns:a16="http://schemas.microsoft.com/office/drawing/2014/main" id="{97B94278-F95F-14CA-CC24-318793B4ABFF}"/>
                </a:ext>
              </a:extLst>
            </p:cNvPr>
            <p:cNvSpPr txBox="1"/>
            <p:nvPr/>
          </p:nvSpPr>
          <p:spPr>
            <a:xfrm>
              <a:off x="11754551" y="5504436"/>
              <a:ext cx="25199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Delft Circuits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12" name="Picture 88" descr="Homepage - delft-circuits.com">
              <a:extLst>
                <a:ext uri="{FF2B5EF4-FFF2-40B4-BE49-F238E27FC236}">
                  <a16:creationId xmlns:a16="http://schemas.microsoft.com/office/drawing/2014/main" id="{D2CAA2A4-C68D-B02E-0E4B-FCF8157CF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0266" y="5458030"/>
              <a:ext cx="887527" cy="190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9" name="Group 1368">
            <a:extLst>
              <a:ext uri="{FF2B5EF4-FFF2-40B4-BE49-F238E27FC236}">
                <a16:creationId xmlns:a16="http://schemas.microsoft.com/office/drawing/2014/main" id="{AB330B58-32C9-FDBF-957D-DC545033DFD0}"/>
              </a:ext>
            </a:extLst>
          </p:cNvPr>
          <p:cNvGrpSpPr/>
          <p:nvPr/>
        </p:nvGrpSpPr>
        <p:grpSpPr>
          <a:xfrm>
            <a:off x="7259464" y="6511342"/>
            <a:ext cx="465921" cy="322664"/>
            <a:chOff x="7259464" y="6511342"/>
            <a:chExt cx="465921" cy="322664"/>
          </a:xfrm>
        </p:grpSpPr>
        <p:sp>
          <p:nvSpPr>
            <p:cNvPr id="1368" name="TextBox 1367">
              <a:extLst>
                <a:ext uri="{FF2B5EF4-FFF2-40B4-BE49-F238E27FC236}">
                  <a16:creationId xmlns:a16="http://schemas.microsoft.com/office/drawing/2014/main" id="{C25AB1F7-D305-33DF-CAB5-EF0C7FF98D41}"/>
                </a:ext>
              </a:extLst>
            </p:cNvPr>
            <p:cNvSpPr txBox="1"/>
            <p:nvPr/>
          </p:nvSpPr>
          <p:spPr>
            <a:xfrm>
              <a:off x="7482607" y="6670523"/>
              <a:ext cx="22794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TU Delft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16" name="Picture 92" descr="Delft University of Technology">
              <a:extLst>
                <a:ext uri="{FF2B5EF4-FFF2-40B4-BE49-F238E27FC236}">
                  <a16:creationId xmlns:a16="http://schemas.microsoft.com/office/drawing/2014/main" id="{D88BEB3D-4824-E291-ED96-FB70C8BB9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9464" y="6511342"/>
              <a:ext cx="465921" cy="322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7" name="Group 1516">
            <a:extLst>
              <a:ext uri="{FF2B5EF4-FFF2-40B4-BE49-F238E27FC236}">
                <a16:creationId xmlns:a16="http://schemas.microsoft.com/office/drawing/2014/main" id="{83E4FF88-8FAA-4052-A315-30BE5DB0BAB1}"/>
              </a:ext>
            </a:extLst>
          </p:cNvPr>
          <p:cNvGrpSpPr/>
          <p:nvPr/>
        </p:nvGrpSpPr>
        <p:grpSpPr>
          <a:xfrm>
            <a:off x="11551773" y="6516435"/>
            <a:ext cx="557813" cy="175685"/>
            <a:chOff x="11551773" y="6516435"/>
            <a:chExt cx="557813" cy="175685"/>
          </a:xfrm>
        </p:grpSpPr>
        <p:sp>
          <p:nvSpPr>
            <p:cNvPr id="1516" name="TextBox 1515">
              <a:extLst>
                <a:ext uri="{FF2B5EF4-FFF2-40B4-BE49-F238E27FC236}">
                  <a16:creationId xmlns:a16="http://schemas.microsoft.com/office/drawing/2014/main" id="{5454D6BC-34F0-FDE7-0E13-CC87D737C185}"/>
                </a:ext>
              </a:extLst>
            </p:cNvPr>
            <p:cNvSpPr txBox="1"/>
            <p:nvPr/>
          </p:nvSpPr>
          <p:spPr>
            <a:xfrm>
              <a:off x="11786329" y="6516435"/>
              <a:ext cx="22794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00">
                  <a:solidFill>
                    <a:schemeClr val="bg1"/>
                  </a:solidFill>
                </a:rPr>
                <a:t>Deloitte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18" name="Picture 94">
              <a:extLst>
                <a:ext uri="{FF2B5EF4-FFF2-40B4-BE49-F238E27FC236}">
                  <a16:creationId xmlns:a16="http://schemas.microsoft.com/office/drawing/2014/main" id="{BCC07631-15B9-5487-72D8-A4BDBD138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1773" y="6570796"/>
              <a:ext cx="557813" cy="12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9" name="Group 1338">
            <a:extLst>
              <a:ext uri="{FF2B5EF4-FFF2-40B4-BE49-F238E27FC236}">
                <a16:creationId xmlns:a16="http://schemas.microsoft.com/office/drawing/2014/main" id="{C28C1DBB-349A-F573-268A-8E154F56B81B}"/>
              </a:ext>
            </a:extLst>
          </p:cNvPr>
          <p:cNvGrpSpPr/>
          <p:nvPr/>
        </p:nvGrpSpPr>
        <p:grpSpPr>
          <a:xfrm>
            <a:off x="5408489" y="6156429"/>
            <a:ext cx="752369" cy="470230"/>
            <a:chOff x="5408489" y="6156429"/>
            <a:chExt cx="752369" cy="470230"/>
          </a:xfrm>
        </p:grpSpPr>
        <p:sp>
          <p:nvSpPr>
            <p:cNvPr id="1338" name="TextBox 1337">
              <a:extLst>
                <a:ext uri="{FF2B5EF4-FFF2-40B4-BE49-F238E27FC236}">
                  <a16:creationId xmlns:a16="http://schemas.microsoft.com/office/drawing/2014/main" id="{BDD85554-B56F-C756-F736-8CD9685EBB7D}"/>
                </a:ext>
              </a:extLst>
            </p:cNvPr>
            <p:cNvSpPr txBox="1"/>
            <p:nvPr/>
          </p:nvSpPr>
          <p:spPr>
            <a:xfrm>
              <a:off x="5501591" y="6288482"/>
              <a:ext cx="215123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D-fine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20" name="Picture 96" descr="d-fine GmbH - ITCS Karrieremesse ⇒ Tech Konferenz | IT-Jobmesse |  Digitalfestival">
              <a:extLst>
                <a:ext uri="{FF2B5EF4-FFF2-40B4-BE49-F238E27FC236}">
                  <a16:creationId xmlns:a16="http://schemas.microsoft.com/office/drawing/2014/main" id="{3191A5EA-DF51-3E76-0E70-C0EE5E14E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489" y="6156429"/>
              <a:ext cx="752369" cy="470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5" name="Group 1514">
            <a:extLst>
              <a:ext uri="{FF2B5EF4-FFF2-40B4-BE49-F238E27FC236}">
                <a16:creationId xmlns:a16="http://schemas.microsoft.com/office/drawing/2014/main" id="{DF303EAF-D784-E355-EA8B-44FB7874023F}"/>
              </a:ext>
            </a:extLst>
          </p:cNvPr>
          <p:cNvGrpSpPr/>
          <p:nvPr/>
        </p:nvGrpSpPr>
        <p:grpSpPr>
          <a:xfrm>
            <a:off x="11551773" y="6250877"/>
            <a:ext cx="511571" cy="171403"/>
            <a:chOff x="11551773" y="6250877"/>
            <a:chExt cx="511571" cy="171403"/>
          </a:xfrm>
        </p:grpSpPr>
        <p:sp>
          <p:nvSpPr>
            <p:cNvPr id="1514" name="TextBox 1513">
              <a:extLst>
                <a:ext uri="{FF2B5EF4-FFF2-40B4-BE49-F238E27FC236}">
                  <a16:creationId xmlns:a16="http://schemas.microsoft.com/office/drawing/2014/main" id="{EA6C3D66-89CC-EC36-CC05-D5283277F245}"/>
                </a:ext>
              </a:extLst>
            </p:cNvPr>
            <p:cNvSpPr txBox="1"/>
            <p:nvPr/>
          </p:nvSpPr>
          <p:spPr>
            <a:xfrm>
              <a:off x="11754551" y="6308727"/>
              <a:ext cx="25680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00">
                  <a:solidFill>
                    <a:schemeClr val="bg1"/>
                  </a:solidFill>
                </a:rPr>
                <a:t>Diehl Defence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22" name="Picture 98" descr="Diehl Defence - Wikipedia">
              <a:extLst>
                <a:ext uri="{FF2B5EF4-FFF2-40B4-BE49-F238E27FC236}">
                  <a16:creationId xmlns:a16="http://schemas.microsoft.com/office/drawing/2014/main" id="{8257A1E8-21FF-571C-A4F5-1190A5D41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1773" y="6250877"/>
              <a:ext cx="511571" cy="17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3" name="Group 1512">
            <a:extLst>
              <a:ext uri="{FF2B5EF4-FFF2-40B4-BE49-F238E27FC236}">
                <a16:creationId xmlns:a16="http://schemas.microsoft.com/office/drawing/2014/main" id="{3840BE44-AD06-994E-9A7C-0428163A2AC4}"/>
              </a:ext>
            </a:extLst>
          </p:cNvPr>
          <p:cNvGrpSpPr/>
          <p:nvPr/>
        </p:nvGrpSpPr>
        <p:grpSpPr>
          <a:xfrm>
            <a:off x="11300033" y="5808407"/>
            <a:ext cx="784918" cy="236702"/>
            <a:chOff x="11300033" y="5808407"/>
            <a:chExt cx="784918" cy="236702"/>
          </a:xfrm>
        </p:grpSpPr>
        <p:sp>
          <p:nvSpPr>
            <p:cNvPr id="1512" name="TextBox 1511">
              <a:extLst>
                <a:ext uri="{FF2B5EF4-FFF2-40B4-BE49-F238E27FC236}">
                  <a16:creationId xmlns:a16="http://schemas.microsoft.com/office/drawing/2014/main" id="{19EF3DBD-C0AE-C4E7-DB97-2D7DA1E5AD9A}"/>
                </a:ext>
              </a:extLst>
            </p:cNvPr>
            <p:cNvSpPr txBox="1"/>
            <p:nvPr/>
          </p:nvSpPr>
          <p:spPr>
            <a:xfrm>
              <a:off x="11584711" y="5879904"/>
              <a:ext cx="40107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00">
                  <a:solidFill>
                    <a:schemeClr val="bg1"/>
                  </a:solidFill>
                </a:rPr>
                <a:t>Deutsche Zentrum für Luft und Raumfahrt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24" name="Picture 100" descr="Deutsches Zentrum für Luft- und Raumfahrt e. V. (DLR) / German Aerospace  Center | etp4hpc">
              <a:extLst>
                <a:ext uri="{FF2B5EF4-FFF2-40B4-BE49-F238E27FC236}">
                  <a16:creationId xmlns:a16="http://schemas.microsoft.com/office/drawing/2014/main" id="{289C971A-D0A9-C655-5CDB-081D189FE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033" y="5808407"/>
              <a:ext cx="784918" cy="236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3" name="Group 1502">
            <a:extLst>
              <a:ext uri="{FF2B5EF4-FFF2-40B4-BE49-F238E27FC236}">
                <a16:creationId xmlns:a16="http://schemas.microsoft.com/office/drawing/2014/main" id="{57E43966-3F37-A8D8-A699-F02471027A2B}"/>
              </a:ext>
            </a:extLst>
          </p:cNvPr>
          <p:cNvGrpSpPr/>
          <p:nvPr/>
        </p:nvGrpSpPr>
        <p:grpSpPr>
          <a:xfrm>
            <a:off x="11253134" y="4042862"/>
            <a:ext cx="984013" cy="328004"/>
            <a:chOff x="11253134" y="4042862"/>
            <a:chExt cx="984013" cy="328004"/>
          </a:xfrm>
        </p:grpSpPr>
        <p:sp>
          <p:nvSpPr>
            <p:cNvPr id="1502" name="TextBox 1501">
              <a:extLst>
                <a:ext uri="{FF2B5EF4-FFF2-40B4-BE49-F238E27FC236}">
                  <a16:creationId xmlns:a16="http://schemas.microsoft.com/office/drawing/2014/main" id="{5D597D3B-4FAB-27B2-3996-2ECAD3B44838}"/>
                </a:ext>
              </a:extLst>
            </p:cNvPr>
            <p:cNvSpPr txBox="1"/>
            <p:nvPr/>
          </p:nvSpPr>
          <p:spPr>
            <a:xfrm>
              <a:off x="11773345" y="4159301"/>
              <a:ext cx="20390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eon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28" name="Picture 104" descr="E.ON Energie Deutschland GmbH | SOLARSCHMIEDE Software GmbH">
              <a:extLst>
                <a:ext uri="{FF2B5EF4-FFF2-40B4-BE49-F238E27FC236}">
                  <a16:creationId xmlns:a16="http://schemas.microsoft.com/office/drawing/2014/main" id="{FA198531-CAAE-B7B5-179E-B68BB94BC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3134" y="4042862"/>
              <a:ext cx="984013" cy="32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5" name="Group 1504">
            <a:extLst>
              <a:ext uri="{FF2B5EF4-FFF2-40B4-BE49-F238E27FC236}">
                <a16:creationId xmlns:a16="http://schemas.microsoft.com/office/drawing/2014/main" id="{07154C18-14A5-07AD-8BE8-5EAD4D31EC18}"/>
              </a:ext>
            </a:extLst>
          </p:cNvPr>
          <p:cNvGrpSpPr/>
          <p:nvPr/>
        </p:nvGrpSpPr>
        <p:grpSpPr>
          <a:xfrm>
            <a:off x="11388493" y="4407352"/>
            <a:ext cx="713294" cy="154733"/>
            <a:chOff x="11388493" y="4407352"/>
            <a:chExt cx="713294" cy="154733"/>
          </a:xfrm>
        </p:grpSpPr>
        <p:sp>
          <p:nvSpPr>
            <p:cNvPr id="1504" name="TextBox 1503">
              <a:extLst>
                <a:ext uri="{FF2B5EF4-FFF2-40B4-BE49-F238E27FC236}">
                  <a16:creationId xmlns:a16="http://schemas.microsoft.com/office/drawing/2014/main" id="{57189FB8-F015-46F2-98DE-350B34B1559D}"/>
                </a:ext>
              </a:extLst>
            </p:cNvPr>
            <p:cNvSpPr txBox="1"/>
            <p:nvPr/>
          </p:nvSpPr>
          <p:spPr>
            <a:xfrm>
              <a:off x="11797572" y="4427383"/>
              <a:ext cx="23115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eleQtron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30" name="Picture 106" descr="eleQtron - engage quantum. eleQtron develops quantum computers.">
              <a:extLst>
                <a:ext uri="{FF2B5EF4-FFF2-40B4-BE49-F238E27FC236}">
                  <a16:creationId xmlns:a16="http://schemas.microsoft.com/office/drawing/2014/main" id="{233B2AAB-5F6D-20E9-9ACD-75EE07E6F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493" y="4407352"/>
              <a:ext cx="713294" cy="154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7" name="Group 1506">
            <a:extLst>
              <a:ext uri="{FF2B5EF4-FFF2-40B4-BE49-F238E27FC236}">
                <a16:creationId xmlns:a16="http://schemas.microsoft.com/office/drawing/2014/main" id="{EBAB5342-9742-F9C4-D808-7E1B43443DFA}"/>
              </a:ext>
            </a:extLst>
          </p:cNvPr>
          <p:cNvGrpSpPr/>
          <p:nvPr/>
        </p:nvGrpSpPr>
        <p:grpSpPr>
          <a:xfrm>
            <a:off x="11370427" y="4742709"/>
            <a:ext cx="705970" cy="197635"/>
            <a:chOff x="11370427" y="4742709"/>
            <a:chExt cx="705970" cy="197635"/>
          </a:xfrm>
        </p:grpSpPr>
        <p:sp>
          <p:nvSpPr>
            <p:cNvPr id="1506" name="TextBox 1505">
              <a:extLst>
                <a:ext uri="{FF2B5EF4-FFF2-40B4-BE49-F238E27FC236}">
                  <a16:creationId xmlns:a16="http://schemas.microsoft.com/office/drawing/2014/main" id="{AA751522-8380-F600-68E0-1268CFE62714}"/>
                </a:ext>
              </a:extLst>
            </p:cNvPr>
            <p:cNvSpPr txBox="1"/>
            <p:nvPr/>
          </p:nvSpPr>
          <p:spPr>
            <a:xfrm>
              <a:off x="11757315" y="4749890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equal1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32" name="Picture 108" descr="Equal1 - MIDAS Ireland">
              <a:extLst>
                <a:ext uri="{FF2B5EF4-FFF2-40B4-BE49-F238E27FC236}">
                  <a16:creationId xmlns:a16="http://schemas.microsoft.com/office/drawing/2014/main" id="{475C2637-1BF4-29B8-8DBD-796B042AC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0427" y="4742709"/>
              <a:ext cx="705970" cy="197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1" name="Group 1500">
            <a:extLst>
              <a:ext uri="{FF2B5EF4-FFF2-40B4-BE49-F238E27FC236}">
                <a16:creationId xmlns:a16="http://schemas.microsoft.com/office/drawing/2014/main" id="{C3C6604E-C005-705C-F352-D486D3EA7294}"/>
              </a:ext>
            </a:extLst>
          </p:cNvPr>
          <p:cNvGrpSpPr/>
          <p:nvPr/>
        </p:nvGrpSpPr>
        <p:grpSpPr>
          <a:xfrm>
            <a:off x="11270528" y="3674266"/>
            <a:ext cx="839058" cy="349048"/>
            <a:chOff x="11270528" y="3674266"/>
            <a:chExt cx="839058" cy="349048"/>
          </a:xfrm>
        </p:grpSpPr>
        <p:sp>
          <p:nvSpPr>
            <p:cNvPr id="1500" name="TextBox 1499">
              <a:extLst>
                <a:ext uri="{FF2B5EF4-FFF2-40B4-BE49-F238E27FC236}">
                  <a16:creationId xmlns:a16="http://schemas.microsoft.com/office/drawing/2014/main" id="{88764526-B46E-CEDC-D7CA-E0847BF8979A}"/>
                </a:ext>
              </a:extLst>
            </p:cNvPr>
            <p:cNvSpPr txBox="1"/>
            <p:nvPr/>
          </p:nvSpPr>
          <p:spPr>
            <a:xfrm>
              <a:off x="11818412" y="3827804"/>
              <a:ext cx="25199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Ernst&amp;Young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36" name="Picture 112" descr="Brand New: New Logo and Name for Ernst &amp; Young by BrandPie">
              <a:extLst>
                <a:ext uri="{FF2B5EF4-FFF2-40B4-BE49-F238E27FC236}">
                  <a16:creationId xmlns:a16="http://schemas.microsoft.com/office/drawing/2014/main" id="{F628ED5B-3C30-B7E5-106C-D2EC7162F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0528" y="3674266"/>
              <a:ext cx="839058" cy="34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9" name="Group 1498">
            <a:extLst>
              <a:ext uri="{FF2B5EF4-FFF2-40B4-BE49-F238E27FC236}">
                <a16:creationId xmlns:a16="http://schemas.microsoft.com/office/drawing/2014/main" id="{D8112205-F17B-66F1-41EC-599EDF666B17}"/>
              </a:ext>
            </a:extLst>
          </p:cNvPr>
          <p:cNvGrpSpPr/>
          <p:nvPr/>
        </p:nvGrpSpPr>
        <p:grpSpPr>
          <a:xfrm>
            <a:off x="11461444" y="3422048"/>
            <a:ext cx="669009" cy="187991"/>
            <a:chOff x="11461444" y="3422048"/>
            <a:chExt cx="669009" cy="187991"/>
          </a:xfrm>
        </p:grpSpPr>
        <p:sp>
          <p:nvSpPr>
            <p:cNvPr id="1498" name="TextBox 1497">
              <a:extLst>
                <a:ext uri="{FF2B5EF4-FFF2-40B4-BE49-F238E27FC236}">
                  <a16:creationId xmlns:a16="http://schemas.microsoft.com/office/drawing/2014/main" id="{D23955D1-09AE-E02B-68D0-019B58F5C234}"/>
                </a:ext>
              </a:extLst>
            </p:cNvPr>
            <p:cNvSpPr txBox="1"/>
            <p:nvPr/>
          </p:nvSpPr>
          <p:spPr>
            <a:xfrm>
              <a:off x="11818412" y="3474848"/>
              <a:ext cx="21031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EurA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40" name="Picture 116" descr="EurA AG: Elevate Company Sustainability Today">
              <a:extLst>
                <a:ext uri="{FF2B5EF4-FFF2-40B4-BE49-F238E27FC236}">
                  <a16:creationId xmlns:a16="http://schemas.microsoft.com/office/drawing/2014/main" id="{F62BBDA7-B9B4-FCA8-1AC2-A0011983B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1444" y="3422048"/>
              <a:ext cx="669009" cy="18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44" name="Picture 120" descr="Ethicqual – Redefining Responsible Technology">
            <a:extLst>
              <a:ext uri="{FF2B5EF4-FFF2-40B4-BE49-F238E27FC236}">
                <a16:creationId xmlns:a16="http://schemas.microsoft.com/office/drawing/2014/main" id="{42024C0E-7D08-E5E2-AAB6-984134F2B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343" y="-48018"/>
            <a:ext cx="337332" cy="18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97" name="Group 1496">
            <a:extLst>
              <a:ext uri="{FF2B5EF4-FFF2-40B4-BE49-F238E27FC236}">
                <a16:creationId xmlns:a16="http://schemas.microsoft.com/office/drawing/2014/main" id="{8073F250-6DD5-2C46-8B1D-B3B50ED12C78}"/>
              </a:ext>
            </a:extLst>
          </p:cNvPr>
          <p:cNvGrpSpPr/>
          <p:nvPr/>
        </p:nvGrpSpPr>
        <p:grpSpPr>
          <a:xfrm>
            <a:off x="11397108" y="3116821"/>
            <a:ext cx="715400" cy="218123"/>
            <a:chOff x="11397108" y="3116821"/>
            <a:chExt cx="715400" cy="218123"/>
          </a:xfrm>
        </p:grpSpPr>
        <p:sp>
          <p:nvSpPr>
            <p:cNvPr id="1496" name="TextBox 1495">
              <a:extLst>
                <a:ext uri="{FF2B5EF4-FFF2-40B4-BE49-F238E27FC236}">
                  <a16:creationId xmlns:a16="http://schemas.microsoft.com/office/drawing/2014/main" id="{E8D8D931-56AB-8F0D-2504-2B73EDCDE541}"/>
                </a:ext>
              </a:extLst>
            </p:cNvPr>
            <p:cNvSpPr txBox="1"/>
            <p:nvPr/>
          </p:nvSpPr>
          <p:spPr>
            <a:xfrm>
              <a:off x="11745139" y="3159476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Eviden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46" name="Picture 122" descr="Eviden and Microsoft Collaborate to Help Customers Take Advantage of the  Microsoft cloud and Generative AI">
              <a:extLst>
                <a:ext uri="{FF2B5EF4-FFF2-40B4-BE49-F238E27FC236}">
                  <a16:creationId xmlns:a16="http://schemas.microsoft.com/office/drawing/2014/main" id="{A9BD1A92-95CC-980F-7035-790C5AA5B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108" y="3116821"/>
              <a:ext cx="715400" cy="21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5" name="Group 1494">
            <a:extLst>
              <a:ext uri="{FF2B5EF4-FFF2-40B4-BE49-F238E27FC236}">
                <a16:creationId xmlns:a16="http://schemas.microsoft.com/office/drawing/2014/main" id="{1DF8EA2C-F5D1-3EDB-A158-E888F416120E}"/>
              </a:ext>
            </a:extLst>
          </p:cNvPr>
          <p:cNvGrpSpPr/>
          <p:nvPr/>
        </p:nvGrpSpPr>
        <p:grpSpPr>
          <a:xfrm>
            <a:off x="11542050" y="2807218"/>
            <a:ext cx="536018" cy="190659"/>
            <a:chOff x="11542050" y="2807218"/>
            <a:chExt cx="536018" cy="190659"/>
          </a:xfrm>
        </p:grpSpPr>
        <p:sp>
          <p:nvSpPr>
            <p:cNvPr id="1494" name="TextBox 1493">
              <a:extLst>
                <a:ext uri="{FF2B5EF4-FFF2-40B4-BE49-F238E27FC236}">
                  <a16:creationId xmlns:a16="http://schemas.microsoft.com/office/drawing/2014/main" id="{6185A2AC-9CF6-C49D-EE46-038315DCDA5C}"/>
                </a:ext>
              </a:extLst>
            </p:cNvPr>
            <p:cNvSpPr txBox="1"/>
            <p:nvPr/>
          </p:nvSpPr>
          <p:spPr>
            <a:xfrm>
              <a:off x="11795948" y="2890155"/>
              <a:ext cx="208711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00" err="1">
                  <a:solidFill>
                    <a:schemeClr val="bg1"/>
                  </a:solidFill>
                </a:rPr>
                <a:t>exail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48" name="Picture 124" descr="Exail (formerly iXblue), profile with contact details and 49 photonics  products in the RP Photonics Buyer's Guide">
              <a:extLst>
                <a:ext uri="{FF2B5EF4-FFF2-40B4-BE49-F238E27FC236}">
                  <a16:creationId xmlns:a16="http://schemas.microsoft.com/office/drawing/2014/main" id="{D6EDA378-C2AA-F632-E108-1D475C570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2050" y="2807218"/>
              <a:ext cx="536018" cy="187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7" name="Group 1486">
            <a:extLst>
              <a:ext uri="{FF2B5EF4-FFF2-40B4-BE49-F238E27FC236}">
                <a16:creationId xmlns:a16="http://schemas.microsoft.com/office/drawing/2014/main" id="{45CFA9B3-7C87-0319-8A4C-A5B068460C45}"/>
              </a:ext>
            </a:extLst>
          </p:cNvPr>
          <p:cNvGrpSpPr/>
          <p:nvPr/>
        </p:nvGrpSpPr>
        <p:grpSpPr>
          <a:xfrm>
            <a:off x="11360353" y="1269960"/>
            <a:ext cx="693767" cy="370009"/>
            <a:chOff x="11360353" y="1269960"/>
            <a:chExt cx="693767" cy="370009"/>
          </a:xfrm>
        </p:grpSpPr>
        <p:sp>
          <p:nvSpPr>
            <p:cNvPr id="1486" name="TextBox 1485">
              <a:extLst>
                <a:ext uri="{FF2B5EF4-FFF2-40B4-BE49-F238E27FC236}">
                  <a16:creationId xmlns:a16="http://schemas.microsoft.com/office/drawing/2014/main" id="{6E083ACB-0184-A3AC-1A32-C8A540EEAE9B}"/>
                </a:ext>
              </a:extLst>
            </p:cNvPr>
            <p:cNvSpPr txBox="1"/>
            <p:nvPr/>
          </p:nvSpPr>
          <p:spPr>
            <a:xfrm>
              <a:off x="11652079" y="1371271"/>
              <a:ext cx="28886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FH </a:t>
              </a:r>
              <a:r>
                <a:rPr lang="en-GB" sz="100" err="1">
                  <a:solidFill>
                    <a:schemeClr val="bg1"/>
                  </a:solidFill>
                </a:rPr>
                <a:t>Technikum</a:t>
              </a:r>
              <a:r>
                <a:rPr lang="en-GB" sz="100">
                  <a:solidFill>
                    <a:schemeClr val="bg1"/>
                  </a:solidFill>
                </a:rPr>
                <a:t> Wien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50" name="Picture 126" descr="fhtw logo – HTW">
              <a:extLst>
                <a:ext uri="{FF2B5EF4-FFF2-40B4-BE49-F238E27FC236}">
                  <a16:creationId xmlns:a16="http://schemas.microsoft.com/office/drawing/2014/main" id="{5994DFA4-B512-C808-55DA-4204412BC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0353" y="1269960"/>
              <a:ext cx="693767" cy="37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3" name="Group 1492">
            <a:extLst>
              <a:ext uri="{FF2B5EF4-FFF2-40B4-BE49-F238E27FC236}">
                <a16:creationId xmlns:a16="http://schemas.microsoft.com/office/drawing/2014/main" id="{74F35348-05E4-36FF-7D2E-C2F34AF47BD3}"/>
              </a:ext>
            </a:extLst>
          </p:cNvPr>
          <p:cNvGrpSpPr/>
          <p:nvPr/>
        </p:nvGrpSpPr>
        <p:grpSpPr>
          <a:xfrm>
            <a:off x="11396919" y="2478929"/>
            <a:ext cx="638853" cy="219206"/>
            <a:chOff x="11396919" y="2478929"/>
            <a:chExt cx="638853" cy="219206"/>
          </a:xfrm>
        </p:grpSpPr>
        <p:sp>
          <p:nvSpPr>
            <p:cNvPr id="1492" name="TextBox 1491">
              <a:extLst>
                <a:ext uri="{FF2B5EF4-FFF2-40B4-BE49-F238E27FC236}">
                  <a16:creationId xmlns:a16="http://schemas.microsoft.com/office/drawing/2014/main" id="{EA4439E8-98C5-3AD6-DA49-AC26B278947B}"/>
                </a:ext>
              </a:extLst>
            </p:cNvPr>
            <p:cNvSpPr txBox="1"/>
            <p:nvPr/>
          </p:nvSpPr>
          <p:spPr>
            <a:xfrm>
              <a:off x="11778424" y="2478929"/>
              <a:ext cx="21352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00">
                  <a:solidFill>
                    <a:schemeClr val="bg1"/>
                  </a:solidFill>
                </a:rPr>
                <a:t>Jülich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54" name="Picture 130">
              <a:extLst>
                <a:ext uri="{FF2B5EF4-FFF2-40B4-BE49-F238E27FC236}">
                  <a16:creationId xmlns:a16="http://schemas.microsoft.com/office/drawing/2014/main" id="{A206728C-5B73-A668-ABE8-81ED4FF53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6919" y="2512315"/>
              <a:ext cx="638853" cy="18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1" name="Group 1490">
            <a:extLst>
              <a:ext uri="{FF2B5EF4-FFF2-40B4-BE49-F238E27FC236}">
                <a16:creationId xmlns:a16="http://schemas.microsoft.com/office/drawing/2014/main" id="{EAA9500D-9958-E091-1497-A5C42F92DDC3}"/>
              </a:ext>
            </a:extLst>
          </p:cNvPr>
          <p:cNvGrpSpPr/>
          <p:nvPr/>
        </p:nvGrpSpPr>
        <p:grpSpPr>
          <a:xfrm>
            <a:off x="11331206" y="2185847"/>
            <a:ext cx="784413" cy="223680"/>
            <a:chOff x="11331206" y="2185847"/>
            <a:chExt cx="784413" cy="223680"/>
          </a:xfrm>
        </p:grpSpPr>
        <p:sp>
          <p:nvSpPr>
            <p:cNvPr id="1490" name="TextBox 1489">
              <a:extLst>
                <a:ext uri="{FF2B5EF4-FFF2-40B4-BE49-F238E27FC236}">
                  <a16:creationId xmlns:a16="http://schemas.microsoft.com/office/drawing/2014/main" id="{34E69157-B7AF-C7D7-EAD2-4138594E22C5}"/>
                </a:ext>
              </a:extLst>
            </p:cNvPr>
            <p:cNvSpPr txBox="1"/>
            <p:nvPr/>
          </p:nvSpPr>
          <p:spPr>
            <a:xfrm>
              <a:off x="11597478" y="2198679"/>
              <a:ext cx="24878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Frauenhofer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56" name="Picture 132" descr="Fraunhofer Gesellschaft zur Förderung der angewandten Forschung e.V. |  Science2Society">
              <a:extLst>
                <a:ext uri="{FF2B5EF4-FFF2-40B4-BE49-F238E27FC236}">
                  <a16:creationId xmlns:a16="http://schemas.microsoft.com/office/drawing/2014/main" id="{444A690D-3C56-8005-D31F-F03815F49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1206" y="2185847"/>
              <a:ext cx="784413" cy="22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9" name="Group 1488">
            <a:extLst>
              <a:ext uri="{FF2B5EF4-FFF2-40B4-BE49-F238E27FC236}">
                <a16:creationId xmlns:a16="http://schemas.microsoft.com/office/drawing/2014/main" id="{5755FF60-4710-22A9-B7CD-6E5F97C7860C}"/>
              </a:ext>
            </a:extLst>
          </p:cNvPr>
          <p:cNvGrpSpPr/>
          <p:nvPr/>
        </p:nvGrpSpPr>
        <p:grpSpPr>
          <a:xfrm>
            <a:off x="11375869" y="1781976"/>
            <a:ext cx="738541" cy="284935"/>
            <a:chOff x="11375869" y="1781976"/>
            <a:chExt cx="738541" cy="284935"/>
          </a:xfrm>
        </p:grpSpPr>
        <p:sp>
          <p:nvSpPr>
            <p:cNvPr id="1488" name="TextBox 1487">
              <a:extLst>
                <a:ext uri="{FF2B5EF4-FFF2-40B4-BE49-F238E27FC236}">
                  <a16:creationId xmlns:a16="http://schemas.microsoft.com/office/drawing/2014/main" id="{B1FCEEDF-2690-4FAF-FC2E-6022C0352B18}"/>
                </a:ext>
              </a:extLst>
            </p:cNvPr>
            <p:cNvSpPr txBox="1"/>
            <p:nvPr/>
          </p:nvSpPr>
          <p:spPr>
            <a:xfrm>
              <a:off x="11665965" y="1848951"/>
              <a:ext cx="41069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Center</a:t>
              </a:r>
              <a:r>
                <a:rPr lang="en-GB" sz="100">
                  <a:solidFill>
                    <a:schemeClr val="bg1"/>
                  </a:solidFill>
                </a:rPr>
                <a:t> for physical sciences and technology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58" name="Picture 134" descr="PULSATE - Marketplace">
              <a:extLst>
                <a:ext uri="{FF2B5EF4-FFF2-40B4-BE49-F238E27FC236}">
                  <a16:creationId xmlns:a16="http://schemas.microsoft.com/office/drawing/2014/main" id="{4E1DF2DD-F554-4E7D-F619-C559C8112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5869" y="1781976"/>
              <a:ext cx="738541" cy="284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5" name="Group 1484">
            <a:extLst>
              <a:ext uri="{FF2B5EF4-FFF2-40B4-BE49-F238E27FC236}">
                <a16:creationId xmlns:a16="http://schemas.microsoft.com/office/drawing/2014/main" id="{217FE9F1-F3DB-2834-C15A-8180575CC3B0}"/>
              </a:ext>
            </a:extLst>
          </p:cNvPr>
          <p:cNvGrpSpPr/>
          <p:nvPr/>
        </p:nvGrpSpPr>
        <p:grpSpPr>
          <a:xfrm>
            <a:off x="11483143" y="740073"/>
            <a:ext cx="556804" cy="402041"/>
            <a:chOff x="11483143" y="740073"/>
            <a:chExt cx="556804" cy="402041"/>
          </a:xfrm>
        </p:grpSpPr>
        <p:sp>
          <p:nvSpPr>
            <p:cNvPr id="1484" name="TextBox 1483">
              <a:extLst>
                <a:ext uri="{FF2B5EF4-FFF2-40B4-BE49-F238E27FC236}">
                  <a16:creationId xmlns:a16="http://schemas.microsoft.com/office/drawing/2014/main" id="{B805E491-ACB6-D721-D180-7884003F2B14}"/>
                </a:ext>
              </a:extLst>
            </p:cNvPr>
            <p:cNvSpPr txBox="1"/>
            <p:nvPr/>
          </p:nvSpPr>
          <p:spPr>
            <a:xfrm>
              <a:off x="11807191" y="917107"/>
              <a:ext cx="23275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GF Micro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60" name="Picture 136" descr="GF Micro | LinkedIn">
              <a:extLst>
                <a:ext uri="{FF2B5EF4-FFF2-40B4-BE49-F238E27FC236}">
                  <a16:creationId xmlns:a16="http://schemas.microsoft.com/office/drawing/2014/main" id="{C0F6F1B0-17BF-FA36-90BD-4B8F2885F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3143" y="740073"/>
              <a:ext cx="402041" cy="40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3" name="Group 1482">
            <a:extLst>
              <a:ext uri="{FF2B5EF4-FFF2-40B4-BE49-F238E27FC236}">
                <a16:creationId xmlns:a16="http://schemas.microsoft.com/office/drawing/2014/main" id="{D5266AB7-33E6-D6E0-CB5A-6C2F68DFD346}"/>
              </a:ext>
            </a:extLst>
          </p:cNvPr>
          <p:cNvGrpSpPr/>
          <p:nvPr/>
        </p:nvGrpSpPr>
        <p:grpSpPr>
          <a:xfrm>
            <a:off x="11446551" y="344022"/>
            <a:ext cx="470090" cy="322645"/>
            <a:chOff x="11446551" y="344022"/>
            <a:chExt cx="470090" cy="322645"/>
          </a:xfrm>
        </p:grpSpPr>
        <p:sp>
          <p:nvSpPr>
            <p:cNvPr id="1482" name="TextBox 1481">
              <a:extLst>
                <a:ext uri="{FF2B5EF4-FFF2-40B4-BE49-F238E27FC236}">
                  <a16:creationId xmlns:a16="http://schemas.microsoft.com/office/drawing/2014/main" id="{12412398-4E5F-1809-4CBA-A6DAAA07A805}"/>
                </a:ext>
              </a:extLst>
            </p:cNvPr>
            <p:cNvSpPr txBox="1"/>
            <p:nvPr/>
          </p:nvSpPr>
          <p:spPr>
            <a:xfrm>
              <a:off x="11658081" y="368079"/>
              <a:ext cx="211917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GMV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62" name="Picture 138" descr="GMV Soluciones Globales Internet, S.A.U. | INCIBE | INCIBE">
              <a:extLst>
                <a:ext uri="{FF2B5EF4-FFF2-40B4-BE49-F238E27FC236}">
                  <a16:creationId xmlns:a16="http://schemas.microsoft.com/office/drawing/2014/main" id="{5C05CAE5-416D-361F-57D2-2F0E68B5A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6551" y="344022"/>
              <a:ext cx="470090" cy="32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1" name="Group 1480">
            <a:extLst>
              <a:ext uri="{FF2B5EF4-FFF2-40B4-BE49-F238E27FC236}">
                <a16:creationId xmlns:a16="http://schemas.microsoft.com/office/drawing/2014/main" id="{73FDADD2-3C29-931C-222A-7898E0FFCAD6}"/>
              </a:ext>
            </a:extLst>
          </p:cNvPr>
          <p:cNvGrpSpPr/>
          <p:nvPr/>
        </p:nvGrpSpPr>
        <p:grpSpPr>
          <a:xfrm>
            <a:off x="11429503" y="25994"/>
            <a:ext cx="630726" cy="299370"/>
            <a:chOff x="11429503" y="25994"/>
            <a:chExt cx="630726" cy="299370"/>
          </a:xfrm>
        </p:grpSpPr>
        <p:sp>
          <p:nvSpPr>
            <p:cNvPr id="1480" name="TextBox 1479">
              <a:extLst>
                <a:ext uri="{FF2B5EF4-FFF2-40B4-BE49-F238E27FC236}">
                  <a16:creationId xmlns:a16="http://schemas.microsoft.com/office/drawing/2014/main" id="{1978923A-E3DA-2CB8-65B6-1E169DCB855A}"/>
                </a:ext>
              </a:extLst>
            </p:cNvPr>
            <p:cNvSpPr txBox="1"/>
            <p:nvPr/>
          </p:nvSpPr>
          <p:spPr>
            <a:xfrm>
              <a:off x="11830679" y="141600"/>
              <a:ext cx="22955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gradiant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64" name="Picture 140" descr="Fundación Centro Tecnolóxico de Telecomunicacións de Galicia | INCIBE |  INCIBE">
              <a:extLst>
                <a:ext uri="{FF2B5EF4-FFF2-40B4-BE49-F238E27FC236}">
                  <a16:creationId xmlns:a16="http://schemas.microsoft.com/office/drawing/2014/main" id="{EB433E28-1EE6-3448-09CF-272BDF6BE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503" y="25994"/>
              <a:ext cx="569354" cy="29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5" name="Group 1414">
            <a:extLst>
              <a:ext uri="{FF2B5EF4-FFF2-40B4-BE49-F238E27FC236}">
                <a16:creationId xmlns:a16="http://schemas.microsoft.com/office/drawing/2014/main" id="{2423FDDA-EFC1-BF0B-5745-9639A180FEB6}"/>
              </a:ext>
            </a:extLst>
          </p:cNvPr>
          <p:cNvGrpSpPr/>
          <p:nvPr/>
        </p:nvGrpSpPr>
        <p:grpSpPr>
          <a:xfrm>
            <a:off x="9744753" y="56772"/>
            <a:ext cx="643986" cy="362242"/>
            <a:chOff x="9744753" y="56772"/>
            <a:chExt cx="643986" cy="362242"/>
          </a:xfrm>
        </p:grpSpPr>
        <p:sp>
          <p:nvSpPr>
            <p:cNvPr id="1414" name="TextBox 1413">
              <a:extLst>
                <a:ext uri="{FF2B5EF4-FFF2-40B4-BE49-F238E27FC236}">
                  <a16:creationId xmlns:a16="http://schemas.microsoft.com/office/drawing/2014/main" id="{1D06CA42-9305-227C-A782-F02C9C9E8FE5}"/>
                </a:ext>
              </a:extLst>
            </p:cNvPr>
            <p:cNvSpPr txBox="1"/>
            <p:nvPr/>
          </p:nvSpPr>
          <p:spPr>
            <a:xfrm>
              <a:off x="10129182" y="182534"/>
              <a:ext cx="21672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Heron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66" name="Picture 142" descr="HERON | Road maintenance and improvement - Robotnik®">
              <a:extLst>
                <a:ext uri="{FF2B5EF4-FFF2-40B4-BE49-F238E27FC236}">
                  <a16:creationId xmlns:a16="http://schemas.microsoft.com/office/drawing/2014/main" id="{B84190EC-17F3-4859-03EC-FA549378B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753" y="56772"/>
              <a:ext cx="643986" cy="36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9" name="Group 1448">
            <a:extLst>
              <a:ext uri="{FF2B5EF4-FFF2-40B4-BE49-F238E27FC236}">
                <a16:creationId xmlns:a16="http://schemas.microsoft.com/office/drawing/2014/main" id="{10B4F237-CF9E-93C6-A12A-A06BB7630CAB}"/>
              </a:ext>
            </a:extLst>
          </p:cNvPr>
          <p:cNvGrpSpPr/>
          <p:nvPr/>
        </p:nvGrpSpPr>
        <p:grpSpPr>
          <a:xfrm>
            <a:off x="10494879" y="41804"/>
            <a:ext cx="814631" cy="304638"/>
            <a:chOff x="10494879" y="41804"/>
            <a:chExt cx="814631" cy="304638"/>
          </a:xfrm>
        </p:grpSpPr>
        <p:sp>
          <p:nvSpPr>
            <p:cNvPr id="1448" name="TextBox 1447">
              <a:extLst>
                <a:ext uri="{FF2B5EF4-FFF2-40B4-BE49-F238E27FC236}">
                  <a16:creationId xmlns:a16="http://schemas.microsoft.com/office/drawing/2014/main" id="{047BC11E-8DFE-810B-74D3-8A778815E212}"/>
                </a:ext>
              </a:extLst>
            </p:cNvPr>
            <p:cNvSpPr txBox="1"/>
            <p:nvPr/>
          </p:nvSpPr>
          <p:spPr>
            <a:xfrm>
              <a:off x="10891301" y="139996"/>
              <a:ext cx="32252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HQS Quantum Simulations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68" name="Picture 144" descr="HQS Quantum Simulations">
              <a:extLst>
                <a:ext uri="{FF2B5EF4-FFF2-40B4-BE49-F238E27FC236}">
                  <a16:creationId xmlns:a16="http://schemas.microsoft.com/office/drawing/2014/main" id="{190F2FB0-8D6E-05C4-0C2C-D7344F370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4879" y="41804"/>
              <a:ext cx="814631" cy="30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1" name="Group 1390">
            <a:extLst>
              <a:ext uri="{FF2B5EF4-FFF2-40B4-BE49-F238E27FC236}">
                <a16:creationId xmlns:a16="http://schemas.microsoft.com/office/drawing/2014/main" id="{9BE44DC3-CC73-919A-15D7-9BD1C49C7DFC}"/>
              </a:ext>
            </a:extLst>
          </p:cNvPr>
          <p:cNvGrpSpPr/>
          <p:nvPr/>
        </p:nvGrpSpPr>
        <p:grpSpPr>
          <a:xfrm>
            <a:off x="8442547" y="36228"/>
            <a:ext cx="554594" cy="266196"/>
            <a:chOff x="8442547" y="36228"/>
            <a:chExt cx="554594" cy="266196"/>
          </a:xfrm>
        </p:grpSpPr>
        <p:sp>
          <p:nvSpPr>
            <p:cNvPr id="1390" name="TextBox 1389">
              <a:extLst>
                <a:ext uri="{FF2B5EF4-FFF2-40B4-BE49-F238E27FC236}">
                  <a16:creationId xmlns:a16="http://schemas.microsoft.com/office/drawing/2014/main" id="{D68C079E-21B0-ECAE-57E4-032C4B3A23A7}"/>
                </a:ext>
              </a:extLst>
            </p:cNvPr>
            <p:cNvSpPr txBox="1"/>
            <p:nvPr/>
          </p:nvSpPr>
          <p:spPr>
            <a:xfrm>
              <a:off x="8793239" y="169326"/>
              <a:ext cx="20390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IDQ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72" name="Picture 148" descr="ID Quantique - The home of Quantum-Safe Crypto">
              <a:extLst>
                <a:ext uri="{FF2B5EF4-FFF2-40B4-BE49-F238E27FC236}">
                  <a16:creationId xmlns:a16="http://schemas.microsoft.com/office/drawing/2014/main" id="{AC171A05-805E-3C6A-9809-46A54E4B1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547" y="36228"/>
              <a:ext cx="460758" cy="26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3" name="Group 1372">
            <a:extLst>
              <a:ext uri="{FF2B5EF4-FFF2-40B4-BE49-F238E27FC236}">
                <a16:creationId xmlns:a16="http://schemas.microsoft.com/office/drawing/2014/main" id="{486CD4F9-F6F4-0031-5A9E-85F4D4CA922A}"/>
              </a:ext>
            </a:extLst>
          </p:cNvPr>
          <p:cNvGrpSpPr/>
          <p:nvPr/>
        </p:nvGrpSpPr>
        <p:grpSpPr>
          <a:xfrm>
            <a:off x="7646169" y="76763"/>
            <a:ext cx="684424" cy="207821"/>
            <a:chOff x="7646169" y="76763"/>
            <a:chExt cx="684424" cy="207821"/>
          </a:xfrm>
        </p:grpSpPr>
        <p:sp>
          <p:nvSpPr>
            <p:cNvPr id="1372" name="TextBox 1371">
              <a:extLst>
                <a:ext uri="{FF2B5EF4-FFF2-40B4-BE49-F238E27FC236}">
                  <a16:creationId xmlns:a16="http://schemas.microsoft.com/office/drawing/2014/main" id="{1D4E15AD-7F54-B5BA-B295-42BCA763E82C}"/>
                </a:ext>
              </a:extLst>
            </p:cNvPr>
            <p:cNvSpPr txBox="1"/>
            <p:nvPr/>
          </p:nvSpPr>
          <p:spPr>
            <a:xfrm>
              <a:off x="8003204" y="169326"/>
              <a:ext cx="211917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/>
                <a:t>IMEC</a:t>
              </a:r>
              <a:endParaRPr lang="en-DE" sz="100" err="1"/>
            </a:p>
          </p:txBody>
        </p:sp>
        <p:pic>
          <p:nvPicPr>
            <p:cNvPr id="1174" name="Picture 150" descr="Interuniversitair Micro-Electronica Centrum (IMEC) - Indimo Project">
              <a:extLst>
                <a:ext uri="{FF2B5EF4-FFF2-40B4-BE49-F238E27FC236}">
                  <a16:creationId xmlns:a16="http://schemas.microsoft.com/office/drawing/2014/main" id="{151AA656-73EA-D423-8A3A-26159DE91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6169" y="76763"/>
              <a:ext cx="684424" cy="20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1" name="Group 1350">
            <a:extLst>
              <a:ext uri="{FF2B5EF4-FFF2-40B4-BE49-F238E27FC236}">
                <a16:creationId xmlns:a16="http://schemas.microsoft.com/office/drawing/2014/main" id="{F574D6D3-5605-E947-D351-CCA594935914}"/>
              </a:ext>
            </a:extLst>
          </p:cNvPr>
          <p:cNvGrpSpPr/>
          <p:nvPr/>
        </p:nvGrpSpPr>
        <p:grpSpPr>
          <a:xfrm>
            <a:off x="6252562" y="76181"/>
            <a:ext cx="587071" cy="258907"/>
            <a:chOff x="6252562" y="76181"/>
            <a:chExt cx="587071" cy="258907"/>
          </a:xfrm>
        </p:grpSpPr>
        <p:sp>
          <p:nvSpPr>
            <p:cNvPr id="1350" name="TextBox 1349">
              <a:extLst>
                <a:ext uri="{FF2B5EF4-FFF2-40B4-BE49-F238E27FC236}">
                  <a16:creationId xmlns:a16="http://schemas.microsoft.com/office/drawing/2014/main" id="{123B5D35-53DB-4BFE-522B-370E7F6E4991}"/>
                </a:ext>
              </a:extLst>
            </p:cNvPr>
            <p:cNvSpPr txBox="1"/>
            <p:nvPr/>
          </p:nvSpPr>
          <p:spPr>
            <a:xfrm>
              <a:off x="6505880" y="203649"/>
              <a:ext cx="22634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Infineon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178" name="Picture 154">
              <a:extLst>
                <a:ext uri="{FF2B5EF4-FFF2-40B4-BE49-F238E27FC236}">
                  <a16:creationId xmlns:a16="http://schemas.microsoft.com/office/drawing/2014/main" id="{B5A87D29-C4E8-2F18-E79D-1E6034259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562" y="76181"/>
              <a:ext cx="587071" cy="258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8B64F4DE-728E-C901-90E4-3E07D7FD8AB7}"/>
              </a:ext>
            </a:extLst>
          </p:cNvPr>
          <p:cNvGrpSpPr/>
          <p:nvPr/>
        </p:nvGrpSpPr>
        <p:grpSpPr>
          <a:xfrm>
            <a:off x="5489282" y="43343"/>
            <a:ext cx="694759" cy="570805"/>
            <a:chOff x="5489282" y="43343"/>
            <a:chExt cx="694759" cy="570805"/>
          </a:xfrm>
        </p:grpSpPr>
        <p:sp>
          <p:nvSpPr>
            <p:cNvPr id="1326" name="TextBox 1325">
              <a:extLst>
                <a:ext uri="{FF2B5EF4-FFF2-40B4-BE49-F238E27FC236}">
                  <a16:creationId xmlns:a16="http://schemas.microsoft.com/office/drawing/2014/main" id="{AECD0DCE-E791-90EB-1799-57FC343B822D}"/>
                </a:ext>
              </a:extLst>
            </p:cNvPr>
            <p:cNvSpPr txBox="1"/>
            <p:nvPr/>
          </p:nvSpPr>
          <p:spPr>
            <a:xfrm>
              <a:off x="5627190" y="260205"/>
              <a:ext cx="7380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Institut</a:t>
              </a:r>
              <a:r>
                <a:rPr lang="en-GB" sz="100">
                  <a:solidFill>
                    <a:schemeClr val="bg1"/>
                  </a:solidFill>
                </a:rPr>
                <a:t> </a:t>
              </a:r>
              <a:r>
                <a:rPr lang="en-GB" sz="100" err="1">
                  <a:solidFill>
                    <a:schemeClr val="bg1"/>
                  </a:solidFill>
                </a:rPr>
                <a:t>d’optique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80" name="Picture 156" descr="Institut d'Optique Graduate School - Université Paris-Saclay">
              <a:extLst>
                <a:ext uri="{FF2B5EF4-FFF2-40B4-BE49-F238E27FC236}">
                  <a16:creationId xmlns:a16="http://schemas.microsoft.com/office/drawing/2014/main" id="{C5645A50-90CE-C7C2-52B7-8943BA759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282" y="43343"/>
              <a:ext cx="694759" cy="338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1" name="Group 1300">
            <a:extLst>
              <a:ext uri="{FF2B5EF4-FFF2-40B4-BE49-F238E27FC236}">
                <a16:creationId xmlns:a16="http://schemas.microsoft.com/office/drawing/2014/main" id="{B82489E9-8910-F8DF-D665-D9BD40779FDA}"/>
              </a:ext>
            </a:extLst>
          </p:cNvPr>
          <p:cNvGrpSpPr/>
          <p:nvPr/>
        </p:nvGrpSpPr>
        <p:grpSpPr>
          <a:xfrm>
            <a:off x="4391926" y="51790"/>
            <a:ext cx="1091734" cy="304638"/>
            <a:chOff x="4391926" y="51790"/>
            <a:chExt cx="1091734" cy="304638"/>
          </a:xfrm>
        </p:grpSpPr>
        <p:sp>
          <p:nvSpPr>
            <p:cNvPr id="1299" name="TextBox 1298">
              <a:extLst>
                <a:ext uri="{FF2B5EF4-FFF2-40B4-BE49-F238E27FC236}">
                  <a16:creationId xmlns:a16="http://schemas.microsoft.com/office/drawing/2014/main" id="{12EB434B-9828-CBB5-6DBE-DCD7687D1E02}"/>
                </a:ext>
              </a:extLst>
            </p:cNvPr>
            <p:cNvSpPr txBox="1"/>
            <p:nvPr/>
          </p:nvSpPr>
          <p:spPr>
            <a:xfrm>
              <a:off x="5057216" y="177507"/>
              <a:ext cx="25519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Intelliconnect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82" name="Picture 158" descr="IntelliConnect Remote Diagnostics | Platform Science">
              <a:extLst>
                <a:ext uri="{FF2B5EF4-FFF2-40B4-BE49-F238E27FC236}">
                  <a16:creationId xmlns:a16="http://schemas.microsoft.com/office/drawing/2014/main" id="{3FD81BA3-3088-61F7-19CE-B45572058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926" y="51790"/>
              <a:ext cx="1091734" cy="30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7" name="Group 1266">
            <a:extLst>
              <a:ext uri="{FF2B5EF4-FFF2-40B4-BE49-F238E27FC236}">
                <a16:creationId xmlns:a16="http://schemas.microsoft.com/office/drawing/2014/main" id="{560F2536-54FD-8C02-F7A3-6085E842D1BA}"/>
              </a:ext>
            </a:extLst>
          </p:cNvPr>
          <p:cNvGrpSpPr/>
          <p:nvPr/>
        </p:nvGrpSpPr>
        <p:grpSpPr>
          <a:xfrm>
            <a:off x="3323650" y="29040"/>
            <a:ext cx="420917" cy="351149"/>
            <a:chOff x="3323650" y="29040"/>
            <a:chExt cx="420917" cy="351149"/>
          </a:xfrm>
        </p:grpSpPr>
        <p:sp>
          <p:nvSpPr>
            <p:cNvPr id="1266" name="TextBox 1265">
              <a:extLst>
                <a:ext uri="{FF2B5EF4-FFF2-40B4-BE49-F238E27FC236}">
                  <a16:creationId xmlns:a16="http://schemas.microsoft.com/office/drawing/2014/main" id="{2A5BE963-A810-3C63-AB7E-5728BB9C6560}"/>
                </a:ext>
              </a:extLst>
            </p:cNvPr>
            <p:cNvSpPr txBox="1"/>
            <p:nvPr/>
          </p:nvSpPr>
          <p:spPr>
            <a:xfrm>
              <a:off x="3489099" y="272467"/>
              <a:ext cx="22955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Jenoptik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86" name="Picture 162" descr="Jenoptik - Wikipedia">
              <a:extLst>
                <a:ext uri="{FF2B5EF4-FFF2-40B4-BE49-F238E27FC236}">
                  <a16:creationId xmlns:a16="http://schemas.microsoft.com/office/drawing/2014/main" id="{97ADEB3C-5C38-1882-CC03-78497CE2D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650" y="29040"/>
              <a:ext cx="420917" cy="341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7" name="Group 1216">
            <a:extLst>
              <a:ext uri="{FF2B5EF4-FFF2-40B4-BE49-F238E27FC236}">
                <a16:creationId xmlns:a16="http://schemas.microsoft.com/office/drawing/2014/main" id="{9FBF1F20-238F-A136-6535-062D02E513C3}"/>
              </a:ext>
            </a:extLst>
          </p:cNvPr>
          <p:cNvGrpSpPr/>
          <p:nvPr/>
        </p:nvGrpSpPr>
        <p:grpSpPr>
          <a:xfrm>
            <a:off x="2454319" y="87975"/>
            <a:ext cx="753058" cy="409977"/>
            <a:chOff x="2454319" y="87975"/>
            <a:chExt cx="753058" cy="409977"/>
          </a:xfrm>
        </p:grpSpPr>
        <p:sp>
          <p:nvSpPr>
            <p:cNvPr id="1215" name="TextBox 1214">
              <a:extLst>
                <a:ext uri="{FF2B5EF4-FFF2-40B4-BE49-F238E27FC236}">
                  <a16:creationId xmlns:a16="http://schemas.microsoft.com/office/drawing/2014/main" id="{54ECBD4D-924F-E782-519C-2A1C7CCE74A3}"/>
                </a:ext>
              </a:extLst>
            </p:cNvPr>
            <p:cNvSpPr txBox="1"/>
            <p:nvPr/>
          </p:nvSpPr>
          <p:spPr>
            <a:xfrm>
              <a:off x="2782736" y="251731"/>
              <a:ext cx="457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Jos Quantum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88" name="Picture 164" descr="JoS QUANTUM: Advanced Data-Driven Business Intelligence">
              <a:extLst>
                <a:ext uri="{FF2B5EF4-FFF2-40B4-BE49-F238E27FC236}">
                  <a16:creationId xmlns:a16="http://schemas.microsoft.com/office/drawing/2014/main" id="{3EACB71C-2569-8E2B-5812-DD8B2D007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19" y="87975"/>
              <a:ext cx="753058" cy="202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7" name="Group 1166">
            <a:extLst>
              <a:ext uri="{FF2B5EF4-FFF2-40B4-BE49-F238E27FC236}">
                <a16:creationId xmlns:a16="http://schemas.microsoft.com/office/drawing/2014/main" id="{D8D90F08-B6BD-E8A7-A086-69C8A50269E4}"/>
              </a:ext>
            </a:extLst>
          </p:cNvPr>
          <p:cNvGrpSpPr/>
          <p:nvPr/>
        </p:nvGrpSpPr>
        <p:grpSpPr>
          <a:xfrm>
            <a:off x="1535596" y="123196"/>
            <a:ext cx="824513" cy="242047"/>
            <a:chOff x="1535596" y="123196"/>
            <a:chExt cx="824513" cy="242047"/>
          </a:xfrm>
        </p:grpSpPr>
        <p:sp>
          <p:nvSpPr>
            <p:cNvPr id="1165" name="TextBox 1164">
              <a:extLst>
                <a:ext uri="{FF2B5EF4-FFF2-40B4-BE49-F238E27FC236}">
                  <a16:creationId xmlns:a16="http://schemas.microsoft.com/office/drawing/2014/main" id="{97024E94-A35E-9D82-7AD5-DA71F03D5C5E}"/>
                </a:ext>
              </a:extLst>
            </p:cNvPr>
            <p:cNvSpPr txBox="1"/>
            <p:nvPr/>
          </p:nvSpPr>
          <p:spPr>
            <a:xfrm>
              <a:off x="2026802" y="257521"/>
              <a:ext cx="23436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Keequant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90" name="Picture 166" descr="KEEQuant GmbH ‣ QBN - Quantum Business Network">
              <a:extLst>
                <a:ext uri="{FF2B5EF4-FFF2-40B4-BE49-F238E27FC236}">
                  <a16:creationId xmlns:a16="http://schemas.microsoft.com/office/drawing/2014/main" id="{F2EAABCA-892E-5E3C-DE94-9BF16B5F7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596" y="123196"/>
              <a:ext cx="824513" cy="236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4" name="Picture 170" descr="kiutra GmbH - Munich Startup">
            <a:extLst>
              <a:ext uri="{FF2B5EF4-FFF2-40B4-BE49-F238E27FC236}">
                <a16:creationId xmlns:a16="http://schemas.microsoft.com/office/drawing/2014/main" id="{777317DF-D21B-AD7B-AAA0-D5B527CE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31" y="360469"/>
            <a:ext cx="683059" cy="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2916C7DC-2175-1F3C-EB8F-DCCF84DBE0F9}"/>
              </a:ext>
            </a:extLst>
          </p:cNvPr>
          <p:cNvGrpSpPr/>
          <p:nvPr/>
        </p:nvGrpSpPr>
        <p:grpSpPr>
          <a:xfrm>
            <a:off x="930671" y="797516"/>
            <a:ext cx="593266" cy="250593"/>
            <a:chOff x="930671" y="797516"/>
            <a:chExt cx="593266" cy="250593"/>
          </a:xfrm>
        </p:grpSpPr>
        <p:sp>
          <p:nvSpPr>
            <p:cNvPr id="1115" name="TextBox 1114">
              <a:extLst>
                <a:ext uri="{FF2B5EF4-FFF2-40B4-BE49-F238E27FC236}">
                  <a16:creationId xmlns:a16="http://schemas.microsoft.com/office/drawing/2014/main" id="{54D8E663-EBDF-C1BC-372B-00B6FE022EFA}"/>
                </a:ext>
              </a:extLst>
            </p:cNvPr>
            <p:cNvSpPr txBox="1"/>
            <p:nvPr/>
          </p:nvSpPr>
          <p:spPr>
            <a:xfrm>
              <a:off x="1015079" y="862889"/>
              <a:ext cx="24718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Knowcenter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198" name="Picture 174" descr="Know Center - Trustworthy Data-Driven Artificial Intelligence">
              <a:extLst>
                <a:ext uri="{FF2B5EF4-FFF2-40B4-BE49-F238E27FC236}">
                  <a16:creationId xmlns:a16="http://schemas.microsoft.com/office/drawing/2014/main" id="{5914AE7C-6649-012A-CCCC-C2190CC0E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71" y="797516"/>
              <a:ext cx="593266" cy="250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85D914C0-265C-25DB-65EB-E8E319BFA512}"/>
              </a:ext>
            </a:extLst>
          </p:cNvPr>
          <p:cNvGrpSpPr/>
          <p:nvPr/>
        </p:nvGrpSpPr>
        <p:grpSpPr>
          <a:xfrm>
            <a:off x="909839" y="1629682"/>
            <a:ext cx="571795" cy="259282"/>
            <a:chOff x="909839" y="1629682"/>
            <a:chExt cx="571795" cy="259282"/>
          </a:xfrm>
        </p:grpSpPr>
        <p:sp>
          <p:nvSpPr>
            <p:cNvPr id="1121" name="TextBox 1120">
              <a:extLst>
                <a:ext uri="{FF2B5EF4-FFF2-40B4-BE49-F238E27FC236}">
                  <a16:creationId xmlns:a16="http://schemas.microsoft.com/office/drawing/2014/main" id="{56356CEC-D386-FEE5-11D3-CF3C4928CB9B}"/>
                </a:ext>
              </a:extLst>
            </p:cNvPr>
            <p:cNvSpPr txBox="1"/>
            <p:nvPr/>
          </p:nvSpPr>
          <p:spPr>
            <a:xfrm>
              <a:off x="1043078" y="1773087"/>
              <a:ext cx="205505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KPN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04" name="Picture 180" descr="KPN - Wikipedia">
              <a:extLst>
                <a:ext uri="{FF2B5EF4-FFF2-40B4-BE49-F238E27FC236}">
                  <a16:creationId xmlns:a16="http://schemas.microsoft.com/office/drawing/2014/main" id="{51E48A42-AB8B-9E27-C1C8-B116BEA1F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39" y="1629682"/>
              <a:ext cx="571795" cy="259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8A9A4C2F-8EAD-1426-FCDD-6473CFB34235}"/>
              </a:ext>
            </a:extLst>
          </p:cNvPr>
          <p:cNvGrpSpPr/>
          <p:nvPr/>
        </p:nvGrpSpPr>
        <p:grpSpPr>
          <a:xfrm>
            <a:off x="971492" y="2095494"/>
            <a:ext cx="448488" cy="234709"/>
            <a:chOff x="971492" y="2095494"/>
            <a:chExt cx="448488" cy="234709"/>
          </a:xfrm>
        </p:grpSpPr>
        <p:sp>
          <p:nvSpPr>
            <p:cNvPr id="1125" name="TextBox 1124">
              <a:extLst>
                <a:ext uri="{FF2B5EF4-FFF2-40B4-BE49-F238E27FC236}">
                  <a16:creationId xmlns:a16="http://schemas.microsoft.com/office/drawing/2014/main" id="{48BCBB88-9131-087C-999C-E2E2FEBDA85B}"/>
                </a:ext>
              </a:extLst>
            </p:cNvPr>
            <p:cNvSpPr txBox="1"/>
            <p:nvPr/>
          </p:nvSpPr>
          <p:spPr>
            <a:xfrm>
              <a:off x="1017746" y="2169686"/>
              <a:ext cx="215123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Roche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06" name="Picture 182" descr="Roche - Wikipedia">
              <a:extLst>
                <a:ext uri="{FF2B5EF4-FFF2-40B4-BE49-F238E27FC236}">
                  <a16:creationId xmlns:a16="http://schemas.microsoft.com/office/drawing/2014/main" id="{775FADDF-C429-0B0F-8622-36B86556C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492" y="2095494"/>
              <a:ext cx="448488" cy="234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513BBE73-D5B6-2E28-F9A1-29BFF9B319E5}"/>
              </a:ext>
            </a:extLst>
          </p:cNvPr>
          <p:cNvGrpSpPr/>
          <p:nvPr/>
        </p:nvGrpSpPr>
        <p:grpSpPr>
          <a:xfrm>
            <a:off x="945518" y="2467671"/>
            <a:ext cx="580745" cy="241977"/>
            <a:chOff x="945518" y="2467671"/>
            <a:chExt cx="580745" cy="241977"/>
          </a:xfrm>
        </p:grpSpPr>
        <p:sp>
          <p:nvSpPr>
            <p:cNvPr id="1129" name="TextBox 1128">
              <a:extLst>
                <a:ext uri="{FF2B5EF4-FFF2-40B4-BE49-F238E27FC236}">
                  <a16:creationId xmlns:a16="http://schemas.microsoft.com/office/drawing/2014/main" id="{97B3604F-F698-11E5-986F-BDC542AD6928}"/>
                </a:ext>
              </a:extLst>
            </p:cNvPr>
            <p:cNvSpPr txBox="1"/>
            <p:nvPr/>
          </p:nvSpPr>
          <p:spPr>
            <a:xfrm>
              <a:off x="1063550" y="2532790"/>
              <a:ext cx="22955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Lakestar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08" name="Picture 184" descr="LAKESTAR - Lakestar (G.P.) Limited Trademark Registration">
              <a:extLst>
                <a:ext uri="{FF2B5EF4-FFF2-40B4-BE49-F238E27FC236}">
                  <a16:creationId xmlns:a16="http://schemas.microsoft.com/office/drawing/2014/main" id="{0C7BC8BA-1AEF-FF98-0C6C-0BCE91507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518" y="2467671"/>
              <a:ext cx="580745" cy="241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9753CF2D-CA35-34CC-5508-D8EEA33CC0CE}"/>
              </a:ext>
            </a:extLst>
          </p:cNvPr>
          <p:cNvGrpSpPr/>
          <p:nvPr/>
        </p:nvGrpSpPr>
        <p:grpSpPr>
          <a:xfrm>
            <a:off x="1005232" y="2839998"/>
            <a:ext cx="440358" cy="198403"/>
            <a:chOff x="1005232" y="2839998"/>
            <a:chExt cx="440358" cy="198403"/>
          </a:xfrm>
        </p:grpSpPr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436BBF04-264F-09A2-F1DC-1FC4073E0420}"/>
                </a:ext>
              </a:extLst>
            </p:cNvPr>
            <p:cNvSpPr txBox="1"/>
            <p:nvPr/>
          </p:nvSpPr>
          <p:spPr>
            <a:xfrm>
              <a:off x="1035918" y="2891931"/>
              <a:ext cx="205505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LiFT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10" name="Picture 186">
              <a:extLst>
                <a:ext uri="{FF2B5EF4-FFF2-40B4-BE49-F238E27FC236}">
                  <a16:creationId xmlns:a16="http://schemas.microsoft.com/office/drawing/2014/main" id="{B8159C67-7946-3A15-DEF1-8060D2D94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232" y="2839998"/>
              <a:ext cx="440358" cy="19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12" name="Picture 188" descr="LIGENTEC | Photonic Integrated Circuits Manufacturing - LIGENTEC">
            <a:extLst>
              <a:ext uri="{FF2B5EF4-FFF2-40B4-BE49-F238E27FC236}">
                <a16:creationId xmlns:a16="http://schemas.microsoft.com/office/drawing/2014/main" id="{1870CED9-A3CF-DC3F-DF9A-0967B555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2" y="3211793"/>
            <a:ext cx="748535" cy="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F2893AF7-C21D-1EFF-144F-79C55D90ABA2}"/>
              </a:ext>
            </a:extLst>
          </p:cNvPr>
          <p:cNvGrpSpPr/>
          <p:nvPr/>
        </p:nvGrpSpPr>
        <p:grpSpPr>
          <a:xfrm>
            <a:off x="1002671" y="3484444"/>
            <a:ext cx="474555" cy="239134"/>
            <a:chOff x="1002671" y="3484444"/>
            <a:chExt cx="474555" cy="239134"/>
          </a:xfrm>
        </p:grpSpPr>
        <p:sp>
          <p:nvSpPr>
            <p:cNvPr id="1137" name="TextBox 1136">
              <a:extLst>
                <a:ext uri="{FF2B5EF4-FFF2-40B4-BE49-F238E27FC236}">
                  <a16:creationId xmlns:a16="http://schemas.microsoft.com/office/drawing/2014/main" id="{9CD08C34-896F-A014-325D-AFC02DB47917}"/>
                </a:ext>
              </a:extLst>
            </p:cNvPr>
            <p:cNvSpPr txBox="1"/>
            <p:nvPr/>
          </p:nvSpPr>
          <p:spPr>
            <a:xfrm>
              <a:off x="1002671" y="3615856"/>
              <a:ext cx="2728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Fondazione Links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14" name="Picture 190" descr="Fondazione LINKS - soluzioni tecnologiche dal laboratorio al mercato">
              <a:extLst>
                <a:ext uri="{FF2B5EF4-FFF2-40B4-BE49-F238E27FC236}">
                  <a16:creationId xmlns:a16="http://schemas.microsoft.com/office/drawing/2014/main" id="{71921894-0086-ED74-E31F-61C830BE0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900" y="3484444"/>
              <a:ext cx="474326" cy="23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16" name="Picture 192" descr="Laboratoire National de Métrologie et d'Essais | Paris, France |">
            <a:extLst>
              <a:ext uri="{FF2B5EF4-FFF2-40B4-BE49-F238E27FC236}">
                <a16:creationId xmlns:a16="http://schemas.microsoft.com/office/drawing/2014/main" id="{0402AE1A-59EF-5F2C-19A7-25FB62A72D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71" y="3911870"/>
            <a:ext cx="550615" cy="9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5DB95993-6C1F-D518-ABB2-7E29EE57E81A}"/>
              </a:ext>
            </a:extLst>
          </p:cNvPr>
          <p:cNvGrpSpPr/>
          <p:nvPr/>
        </p:nvGrpSpPr>
        <p:grpSpPr>
          <a:xfrm>
            <a:off x="930332" y="4229473"/>
            <a:ext cx="657443" cy="122035"/>
            <a:chOff x="930332" y="4229473"/>
            <a:chExt cx="657443" cy="122035"/>
          </a:xfrm>
        </p:grpSpPr>
        <p:sp>
          <p:nvSpPr>
            <p:cNvPr id="1143" name="TextBox 1142">
              <a:extLst>
                <a:ext uri="{FF2B5EF4-FFF2-40B4-BE49-F238E27FC236}">
                  <a16:creationId xmlns:a16="http://schemas.microsoft.com/office/drawing/2014/main" id="{57495EE0-14B0-F8F7-6C19-B1689D7FDF46}"/>
                </a:ext>
              </a:extLst>
            </p:cNvPr>
            <p:cNvSpPr txBox="1"/>
            <p:nvPr/>
          </p:nvSpPr>
          <p:spPr>
            <a:xfrm>
              <a:off x="1113917" y="4243786"/>
              <a:ext cx="21833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Lutech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18" name="Picture 194" descr="Lutech Group | Partner | Stibo Systems">
              <a:extLst>
                <a:ext uri="{FF2B5EF4-FFF2-40B4-BE49-F238E27FC236}">
                  <a16:creationId xmlns:a16="http://schemas.microsoft.com/office/drawing/2014/main" id="{45BAC240-7EC2-EFEE-1528-5E39FBBFC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32" y="4229473"/>
              <a:ext cx="657443" cy="11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0" name="Picture 196" descr="Web Design and SEO for LuxQuanta | Latevaweb">
            <a:extLst>
              <a:ext uri="{FF2B5EF4-FFF2-40B4-BE49-F238E27FC236}">
                <a16:creationId xmlns:a16="http://schemas.microsoft.com/office/drawing/2014/main" id="{2D3BCF84-85E7-95FF-7590-9DE76B45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60" y="4371167"/>
            <a:ext cx="634263" cy="4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05E3CCB5-1151-614E-6CB3-AB232AE7D90B}"/>
              </a:ext>
            </a:extLst>
          </p:cNvPr>
          <p:cNvGrpSpPr/>
          <p:nvPr/>
        </p:nvGrpSpPr>
        <p:grpSpPr>
          <a:xfrm>
            <a:off x="1031314" y="4921518"/>
            <a:ext cx="943768" cy="208907"/>
            <a:chOff x="1031314" y="4921518"/>
            <a:chExt cx="943768" cy="208907"/>
          </a:xfrm>
        </p:grpSpPr>
        <p:sp>
          <p:nvSpPr>
            <p:cNvPr id="1149" name="TextBox 1148">
              <a:extLst>
                <a:ext uri="{FF2B5EF4-FFF2-40B4-BE49-F238E27FC236}">
                  <a16:creationId xmlns:a16="http://schemas.microsoft.com/office/drawing/2014/main" id="{8CFACE49-9D36-B325-6E78-B7AACACDFB34}"/>
                </a:ext>
              </a:extLst>
            </p:cNvPr>
            <p:cNvSpPr txBox="1"/>
            <p:nvPr/>
          </p:nvSpPr>
          <p:spPr>
            <a:xfrm>
              <a:off x="1419980" y="4989209"/>
              <a:ext cx="23916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Mbryonics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22" name="Picture 198" descr="MBRYONICS | LinkedIn">
              <a:extLst>
                <a:ext uri="{FF2B5EF4-FFF2-40B4-BE49-F238E27FC236}">
                  <a16:creationId xmlns:a16="http://schemas.microsoft.com/office/drawing/2014/main" id="{E8E9DA20-6D2D-6CAF-63AD-FE18FB2E0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14" y="4921518"/>
              <a:ext cx="943768" cy="208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4" name="Picture 200" descr="News &amp; Press Releases | Menlo Systems">
            <a:extLst>
              <a:ext uri="{FF2B5EF4-FFF2-40B4-BE49-F238E27FC236}">
                <a16:creationId xmlns:a16="http://schemas.microsoft.com/office/drawing/2014/main" id="{4AEF08CF-A6B9-0312-79B5-4C928080B9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3" y="5362957"/>
            <a:ext cx="591742" cy="1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3" name="Group 1362">
            <a:extLst>
              <a:ext uri="{FF2B5EF4-FFF2-40B4-BE49-F238E27FC236}">
                <a16:creationId xmlns:a16="http://schemas.microsoft.com/office/drawing/2014/main" id="{A7FC9CA7-CB87-A8FE-8F14-04A6E1477263}"/>
              </a:ext>
            </a:extLst>
          </p:cNvPr>
          <p:cNvGrpSpPr/>
          <p:nvPr/>
        </p:nvGrpSpPr>
        <p:grpSpPr>
          <a:xfrm>
            <a:off x="6524421" y="5936765"/>
            <a:ext cx="610120" cy="217355"/>
            <a:chOff x="6524421" y="5936765"/>
            <a:chExt cx="610120" cy="217355"/>
          </a:xfrm>
        </p:grpSpPr>
        <p:sp>
          <p:nvSpPr>
            <p:cNvPr id="1362" name="TextBox 1361">
              <a:extLst>
                <a:ext uri="{FF2B5EF4-FFF2-40B4-BE49-F238E27FC236}">
                  <a16:creationId xmlns:a16="http://schemas.microsoft.com/office/drawing/2014/main" id="{0C1D0B8D-EE2D-4C76-E4A7-041730737222}"/>
                </a:ext>
              </a:extLst>
            </p:cNvPr>
            <p:cNvSpPr txBox="1"/>
            <p:nvPr/>
          </p:nvSpPr>
          <p:spPr>
            <a:xfrm>
              <a:off x="6796263" y="6032306"/>
              <a:ext cx="21031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MPD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28" name="Picture 204" descr="Micro Photon Devices - Home">
              <a:extLst>
                <a:ext uri="{FF2B5EF4-FFF2-40B4-BE49-F238E27FC236}">
                  <a16:creationId xmlns:a16="http://schemas.microsoft.com/office/drawing/2014/main" id="{5529FB4C-F02F-006B-D172-ABBADC156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421" y="5936765"/>
              <a:ext cx="610120" cy="21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5" name="Group 1364">
            <a:extLst>
              <a:ext uri="{FF2B5EF4-FFF2-40B4-BE49-F238E27FC236}">
                <a16:creationId xmlns:a16="http://schemas.microsoft.com/office/drawing/2014/main" id="{355324D1-3C4F-C2A3-C978-FC7535D11FE7}"/>
              </a:ext>
            </a:extLst>
          </p:cNvPr>
          <p:cNvGrpSpPr/>
          <p:nvPr/>
        </p:nvGrpSpPr>
        <p:grpSpPr>
          <a:xfrm>
            <a:off x="7321641" y="5897687"/>
            <a:ext cx="649056" cy="287765"/>
            <a:chOff x="7321641" y="5897687"/>
            <a:chExt cx="649056" cy="287765"/>
          </a:xfrm>
        </p:grpSpPr>
        <p:sp>
          <p:nvSpPr>
            <p:cNvPr id="1364" name="TextBox 1363">
              <a:extLst>
                <a:ext uri="{FF2B5EF4-FFF2-40B4-BE49-F238E27FC236}">
                  <a16:creationId xmlns:a16="http://schemas.microsoft.com/office/drawing/2014/main" id="{3B1F5435-5DC4-5040-2EB3-4619EAF33BB5}"/>
                </a:ext>
              </a:extLst>
            </p:cNvPr>
            <p:cNvSpPr txBox="1"/>
            <p:nvPr/>
          </p:nvSpPr>
          <p:spPr>
            <a:xfrm>
              <a:off x="7582693" y="6052921"/>
              <a:ext cx="23596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Minacned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232" name="Picture 208" descr="Home - MinacNed">
              <a:extLst>
                <a:ext uri="{FF2B5EF4-FFF2-40B4-BE49-F238E27FC236}">
                  <a16:creationId xmlns:a16="http://schemas.microsoft.com/office/drawing/2014/main" id="{2615DC0F-8A9A-D630-19F0-ACF11CCBD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641" y="5897687"/>
              <a:ext cx="649056" cy="2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5" name="Group 1384">
            <a:extLst>
              <a:ext uri="{FF2B5EF4-FFF2-40B4-BE49-F238E27FC236}">
                <a16:creationId xmlns:a16="http://schemas.microsoft.com/office/drawing/2014/main" id="{24A1ADE2-299B-C762-8FFD-6DA571C0F21F}"/>
              </a:ext>
            </a:extLst>
          </p:cNvPr>
          <p:cNvGrpSpPr/>
          <p:nvPr/>
        </p:nvGrpSpPr>
        <p:grpSpPr>
          <a:xfrm>
            <a:off x="8187252" y="5975399"/>
            <a:ext cx="1054641" cy="196867"/>
            <a:chOff x="8187252" y="5975399"/>
            <a:chExt cx="1054641" cy="196867"/>
          </a:xfrm>
        </p:grpSpPr>
        <p:sp>
          <p:nvSpPr>
            <p:cNvPr id="1384" name="TextBox 1383">
              <a:extLst>
                <a:ext uri="{FF2B5EF4-FFF2-40B4-BE49-F238E27FC236}">
                  <a16:creationId xmlns:a16="http://schemas.microsoft.com/office/drawing/2014/main" id="{D00F842E-4FA5-0CD0-3E4D-A685E55255D3}"/>
                </a:ext>
              </a:extLst>
            </p:cNvPr>
            <p:cNvSpPr txBox="1"/>
            <p:nvPr/>
          </p:nvSpPr>
          <p:spPr>
            <a:xfrm>
              <a:off x="8793239" y="6010332"/>
              <a:ext cx="22153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Miraex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34" name="Picture 210" descr="Miraex SA - Member of the World Alliance">
              <a:extLst>
                <a:ext uri="{FF2B5EF4-FFF2-40B4-BE49-F238E27FC236}">
                  <a16:creationId xmlns:a16="http://schemas.microsoft.com/office/drawing/2014/main" id="{59B4ED76-0AB4-7589-36C4-DAEA4FEEA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252" y="5975399"/>
              <a:ext cx="1054641" cy="196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3" name="Group 1412">
            <a:extLst>
              <a:ext uri="{FF2B5EF4-FFF2-40B4-BE49-F238E27FC236}">
                <a16:creationId xmlns:a16="http://schemas.microsoft.com/office/drawing/2014/main" id="{3820891F-1A00-D4B6-48DB-759E8992B525}"/>
              </a:ext>
            </a:extLst>
          </p:cNvPr>
          <p:cNvGrpSpPr/>
          <p:nvPr/>
        </p:nvGrpSpPr>
        <p:grpSpPr>
          <a:xfrm>
            <a:off x="9352373" y="5865514"/>
            <a:ext cx="466855" cy="413127"/>
            <a:chOff x="9352373" y="5865514"/>
            <a:chExt cx="466855" cy="413127"/>
          </a:xfrm>
        </p:grpSpPr>
        <p:sp>
          <p:nvSpPr>
            <p:cNvPr id="1412" name="TextBox 1411">
              <a:extLst>
                <a:ext uri="{FF2B5EF4-FFF2-40B4-BE49-F238E27FC236}">
                  <a16:creationId xmlns:a16="http://schemas.microsoft.com/office/drawing/2014/main" id="{55BE8A7F-C63B-6062-6B71-D1E11AFBFB67}"/>
                </a:ext>
              </a:extLst>
            </p:cNvPr>
            <p:cNvSpPr txBox="1"/>
            <p:nvPr/>
          </p:nvSpPr>
          <p:spPr>
            <a:xfrm>
              <a:off x="9546168" y="590930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1236" name="Picture 212" descr="Multiverse Computing">
              <a:extLst>
                <a:ext uri="{FF2B5EF4-FFF2-40B4-BE49-F238E27FC236}">
                  <a16:creationId xmlns:a16="http://schemas.microsoft.com/office/drawing/2014/main" id="{62F94863-E3E4-7034-49B0-A9D1D580E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2373" y="5865514"/>
              <a:ext cx="466855" cy="352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3" name="Group 1342">
            <a:extLst>
              <a:ext uri="{FF2B5EF4-FFF2-40B4-BE49-F238E27FC236}">
                <a16:creationId xmlns:a16="http://schemas.microsoft.com/office/drawing/2014/main" id="{5B99ED8A-5EF7-224B-C98B-151935F69A28}"/>
              </a:ext>
            </a:extLst>
          </p:cNvPr>
          <p:cNvGrpSpPr/>
          <p:nvPr/>
        </p:nvGrpSpPr>
        <p:grpSpPr>
          <a:xfrm>
            <a:off x="6150603" y="6323073"/>
            <a:ext cx="710555" cy="186752"/>
            <a:chOff x="6150603" y="6323073"/>
            <a:chExt cx="710555" cy="186752"/>
          </a:xfrm>
        </p:grpSpPr>
        <p:sp>
          <p:nvSpPr>
            <p:cNvPr id="1342" name="TextBox 1341">
              <a:extLst>
                <a:ext uri="{FF2B5EF4-FFF2-40B4-BE49-F238E27FC236}">
                  <a16:creationId xmlns:a16="http://schemas.microsoft.com/office/drawing/2014/main" id="{95822E75-6B27-A2BE-AEBD-DB824E01CC39}"/>
                </a:ext>
              </a:extLst>
            </p:cNvPr>
            <p:cNvSpPr txBox="1"/>
            <p:nvPr/>
          </p:nvSpPr>
          <p:spPr>
            <a:xfrm>
              <a:off x="6424883" y="6357946"/>
              <a:ext cx="23275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nextnano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40" name="Picture 216" descr="contact | nextnano">
              <a:extLst>
                <a:ext uri="{FF2B5EF4-FFF2-40B4-BE49-F238E27FC236}">
                  <a16:creationId xmlns:a16="http://schemas.microsoft.com/office/drawing/2014/main" id="{A0941271-356B-6985-A0F5-69096161D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603" y="6323073"/>
              <a:ext cx="710555" cy="18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7" name="Group 1386">
            <a:extLst>
              <a:ext uri="{FF2B5EF4-FFF2-40B4-BE49-F238E27FC236}">
                <a16:creationId xmlns:a16="http://schemas.microsoft.com/office/drawing/2014/main" id="{A7DDBA94-2F21-9B7F-5CB1-4B95B4D2F588}"/>
              </a:ext>
            </a:extLst>
          </p:cNvPr>
          <p:cNvGrpSpPr/>
          <p:nvPr/>
        </p:nvGrpSpPr>
        <p:grpSpPr>
          <a:xfrm>
            <a:off x="7897382" y="6185049"/>
            <a:ext cx="753514" cy="301504"/>
            <a:chOff x="7897382" y="6185049"/>
            <a:chExt cx="753514" cy="301504"/>
          </a:xfrm>
        </p:grpSpPr>
        <p:sp>
          <p:nvSpPr>
            <p:cNvPr id="1386" name="TextBox 1385">
              <a:extLst>
                <a:ext uri="{FF2B5EF4-FFF2-40B4-BE49-F238E27FC236}">
                  <a16:creationId xmlns:a16="http://schemas.microsoft.com/office/drawing/2014/main" id="{194C051D-DE0D-35DF-3A12-8816402A8590}"/>
                </a:ext>
              </a:extLst>
            </p:cNvPr>
            <p:cNvSpPr txBox="1"/>
            <p:nvPr/>
          </p:nvSpPr>
          <p:spPr>
            <a:xfrm>
              <a:off x="8261769" y="6298937"/>
              <a:ext cx="25039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Nu Quantum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44" name="Picture 220" descr="About, Nu Quantum">
              <a:extLst>
                <a:ext uri="{FF2B5EF4-FFF2-40B4-BE49-F238E27FC236}">
                  <a16:creationId xmlns:a16="http://schemas.microsoft.com/office/drawing/2014/main" id="{5C8E233D-3D41-2DC0-FAB4-B2FCEE6F9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382" y="6185049"/>
              <a:ext cx="753514" cy="301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1" name="Group 1400">
            <a:extLst>
              <a:ext uri="{FF2B5EF4-FFF2-40B4-BE49-F238E27FC236}">
                <a16:creationId xmlns:a16="http://schemas.microsoft.com/office/drawing/2014/main" id="{4F4186FC-E2E4-3009-E28C-C8363B7E4D27}"/>
              </a:ext>
            </a:extLst>
          </p:cNvPr>
          <p:cNvGrpSpPr/>
          <p:nvPr/>
        </p:nvGrpSpPr>
        <p:grpSpPr>
          <a:xfrm>
            <a:off x="8839887" y="6256731"/>
            <a:ext cx="709939" cy="236862"/>
            <a:chOff x="8839887" y="6256731"/>
            <a:chExt cx="709939" cy="236862"/>
          </a:xfrm>
        </p:grpSpPr>
        <p:sp>
          <p:nvSpPr>
            <p:cNvPr id="1400" name="TextBox 1399">
              <a:extLst>
                <a:ext uri="{FF2B5EF4-FFF2-40B4-BE49-F238E27FC236}">
                  <a16:creationId xmlns:a16="http://schemas.microsoft.com/office/drawing/2014/main" id="{9C196E18-899D-E641-0B17-B6033C835A21}"/>
                </a:ext>
              </a:extLst>
            </p:cNvPr>
            <p:cNvSpPr txBox="1"/>
            <p:nvPr/>
          </p:nvSpPr>
          <p:spPr>
            <a:xfrm>
              <a:off x="9223649" y="6317449"/>
              <a:ext cx="22794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Nutshell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46" name="Picture 222" descr="Home - Nutshell Quantum-Safe">
              <a:extLst>
                <a:ext uri="{FF2B5EF4-FFF2-40B4-BE49-F238E27FC236}">
                  <a16:creationId xmlns:a16="http://schemas.microsoft.com/office/drawing/2014/main" id="{151551A1-478A-6A37-2AE4-FC95C6E70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887" y="6256731"/>
              <a:ext cx="709939" cy="23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5" name="Group 1444">
            <a:extLst>
              <a:ext uri="{FF2B5EF4-FFF2-40B4-BE49-F238E27FC236}">
                <a16:creationId xmlns:a16="http://schemas.microsoft.com/office/drawing/2014/main" id="{D18C8E35-5CCC-B3DD-78C2-B554B9F81CAD}"/>
              </a:ext>
            </a:extLst>
          </p:cNvPr>
          <p:cNvGrpSpPr/>
          <p:nvPr/>
        </p:nvGrpSpPr>
        <p:grpSpPr>
          <a:xfrm>
            <a:off x="9765110" y="6230981"/>
            <a:ext cx="555265" cy="312337"/>
            <a:chOff x="9765110" y="6230981"/>
            <a:chExt cx="555265" cy="312337"/>
          </a:xfrm>
        </p:grpSpPr>
        <p:sp>
          <p:nvSpPr>
            <p:cNvPr id="1444" name="TextBox 1443">
              <a:extLst>
                <a:ext uri="{FF2B5EF4-FFF2-40B4-BE49-F238E27FC236}">
                  <a16:creationId xmlns:a16="http://schemas.microsoft.com/office/drawing/2014/main" id="{38B51E62-F791-09B0-109B-3ADB12D14803}"/>
                </a:ext>
              </a:extLst>
            </p:cNvPr>
            <p:cNvSpPr txBox="1"/>
            <p:nvPr/>
          </p:nvSpPr>
          <p:spPr>
            <a:xfrm>
              <a:off x="10014407" y="6314434"/>
              <a:ext cx="22313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Nvision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50" name="Picture 226" descr="Metabolic MRI | NVision Imaging Technologies GmbH">
              <a:extLst>
                <a:ext uri="{FF2B5EF4-FFF2-40B4-BE49-F238E27FC236}">
                  <a16:creationId xmlns:a16="http://schemas.microsoft.com/office/drawing/2014/main" id="{2B55F65E-8EFE-2CA5-DCBE-A55BEE5D4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5110" y="6230981"/>
              <a:ext cx="555265" cy="312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7" name="Group 1476">
            <a:extLst>
              <a:ext uri="{FF2B5EF4-FFF2-40B4-BE49-F238E27FC236}">
                <a16:creationId xmlns:a16="http://schemas.microsoft.com/office/drawing/2014/main" id="{4B894257-93C4-6355-7CF4-7D78EBE9D8D3}"/>
              </a:ext>
            </a:extLst>
          </p:cNvPr>
          <p:cNvGrpSpPr/>
          <p:nvPr/>
        </p:nvGrpSpPr>
        <p:grpSpPr>
          <a:xfrm>
            <a:off x="10455752" y="6189591"/>
            <a:ext cx="930513" cy="333517"/>
            <a:chOff x="10455752" y="6189591"/>
            <a:chExt cx="930513" cy="333517"/>
          </a:xfrm>
        </p:grpSpPr>
        <p:sp>
          <p:nvSpPr>
            <p:cNvPr id="1476" name="TextBox 1475">
              <a:extLst>
                <a:ext uri="{FF2B5EF4-FFF2-40B4-BE49-F238E27FC236}">
                  <a16:creationId xmlns:a16="http://schemas.microsoft.com/office/drawing/2014/main" id="{CA5863B3-0961-8A55-983B-407CB033A5F5}"/>
                </a:ext>
              </a:extLst>
            </p:cNvPr>
            <p:cNvSpPr txBox="1"/>
            <p:nvPr/>
          </p:nvSpPr>
          <p:spPr>
            <a:xfrm>
              <a:off x="11020326" y="6321301"/>
              <a:ext cx="23275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OptWare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52" name="Picture 228" descr="OptWare - Crunchbase Company Profile &amp; Funding">
              <a:extLst>
                <a:ext uri="{FF2B5EF4-FFF2-40B4-BE49-F238E27FC236}">
                  <a16:creationId xmlns:a16="http://schemas.microsoft.com/office/drawing/2014/main" id="{686F8C4D-B41A-5D71-9908-F32335AD3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5752" y="6189591"/>
              <a:ext cx="930513" cy="33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3" name="Group 1472">
            <a:extLst>
              <a:ext uri="{FF2B5EF4-FFF2-40B4-BE49-F238E27FC236}">
                <a16:creationId xmlns:a16="http://schemas.microsoft.com/office/drawing/2014/main" id="{11A31CA4-418D-7E29-2F66-EB7E7959E9BC}"/>
              </a:ext>
            </a:extLst>
          </p:cNvPr>
          <p:cNvGrpSpPr/>
          <p:nvPr/>
        </p:nvGrpSpPr>
        <p:grpSpPr>
          <a:xfrm>
            <a:off x="10567691" y="5327863"/>
            <a:ext cx="706633" cy="373631"/>
            <a:chOff x="10567691" y="5327863"/>
            <a:chExt cx="706633" cy="373631"/>
          </a:xfrm>
        </p:grpSpPr>
        <p:sp>
          <p:nvSpPr>
            <p:cNvPr id="1472" name="TextBox 1471">
              <a:extLst>
                <a:ext uri="{FF2B5EF4-FFF2-40B4-BE49-F238E27FC236}">
                  <a16:creationId xmlns:a16="http://schemas.microsoft.com/office/drawing/2014/main" id="{D5685447-3047-90BE-64CC-17C0938F3AC8}"/>
                </a:ext>
              </a:extLst>
            </p:cNvPr>
            <p:cNvSpPr txBox="1"/>
            <p:nvPr/>
          </p:nvSpPr>
          <p:spPr>
            <a:xfrm>
              <a:off x="10891301" y="5542593"/>
              <a:ext cx="32092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Orange Quantum Systems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54" name="Picture 230" descr="New QD company: Orange Quantum Systems – Quantum Delft">
              <a:extLst>
                <a:ext uri="{FF2B5EF4-FFF2-40B4-BE49-F238E27FC236}">
                  <a16:creationId xmlns:a16="http://schemas.microsoft.com/office/drawing/2014/main" id="{253D373D-3298-0DEF-10D3-AEE38C466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7691" y="5327863"/>
              <a:ext cx="706633" cy="37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5" name="Group 1474">
            <a:extLst>
              <a:ext uri="{FF2B5EF4-FFF2-40B4-BE49-F238E27FC236}">
                <a16:creationId xmlns:a16="http://schemas.microsoft.com/office/drawing/2014/main" id="{15CD22C8-0F50-E868-3F9F-C66CDDF01DC2}"/>
              </a:ext>
            </a:extLst>
          </p:cNvPr>
          <p:cNvGrpSpPr/>
          <p:nvPr/>
        </p:nvGrpSpPr>
        <p:grpSpPr>
          <a:xfrm>
            <a:off x="10683849" y="5835370"/>
            <a:ext cx="582278" cy="498565"/>
            <a:chOff x="10683849" y="5835370"/>
            <a:chExt cx="582278" cy="498565"/>
          </a:xfrm>
        </p:grpSpPr>
        <p:sp>
          <p:nvSpPr>
            <p:cNvPr id="1474" name="TextBox 1473">
              <a:extLst>
                <a:ext uri="{FF2B5EF4-FFF2-40B4-BE49-F238E27FC236}">
                  <a16:creationId xmlns:a16="http://schemas.microsoft.com/office/drawing/2014/main" id="{3B888FBE-6354-8D58-254D-A114FC290B52}"/>
                </a:ext>
              </a:extLst>
            </p:cNvPr>
            <p:cNvSpPr txBox="1"/>
            <p:nvPr/>
          </p:nvSpPr>
          <p:spPr>
            <a:xfrm>
              <a:off x="11083354" y="5918437"/>
              <a:ext cx="876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Oxford Quantum Circuits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56" name="Picture 232" descr="Oxford Quantum Circuits | World Economic Forum">
              <a:extLst>
                <a:ext uri="{FF2B5EF4-FFF2-40B4-BE49-F238E27FC236}">
                  <a16:creationId xmlns:a16="http://schemas.microsoft.com/office/drawing/2014/main" id="{451A9176-CA25-3EC2-06E7-AE6E81937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3849" y="5835370"/>
              <a:ext cx="582278" cy="32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1" name="Group 1470">
            <a:extLst>
              <a:ext uri="{FF2B5EF4-FFF2-40B4-BE49-F238E27FC236}">
                <a16:creationId xmlns:a16="http://schemas.microsoft.com/office/drawing/2014/main" id="{9BE40B46-E0D6-F9A0-D570-5EA02C6146E5}"/>
              </a:ext>
            </a:extLst>
          </p:cNvPr>
          <p:cNvGrpSpPr/>
          <p:nvPr/>
        </p:nvGrpSpPr>
        <p:grpSpPr>
          <a:xfrm>
            <a:off x="10559880" y="4749438"/>
            <a:ext cx="666190" cy="666190"/>
            <a:chOff x="10559880" y="4749438"/>
            <a:chExt cx="666190" cy="666190"/>
          </a:xfrm>
        </p:grpSpPr>
        <p:sp>
          <p:nvSpPr>
            <p:cNvPr id="1470" name="TextBox 1469">
              <a:extLst>
                <a:ext uri="{FF2B5EF4-FFF2-40B4-BE49-F238E27FC236}">
                  <a16:creationId xmlns:a16="http://schemas.microsoft.com/office/drawing/2014/main" id="{6DFBE1FF-82E1-E88B-92E7-084861D9065A}"/>
                </a:ext>
              </a:extLst>
            </p:cNvPr>
            <p:cNvSpPr txBox="1"/>
            <p:nvPr/>
          </p:nvSpPr>
          <p:spPr>
            <a:xfrm>
              <a:off x="10830981" y="5069901"/>
              <a:ext cx="28245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solutions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58" name="Picture 234" descr="Quantum Solutions Limited">
              <a:extLst>
                <a:ext uri="{FF2B5EF4-FFF2-40B4-BE49-F238E27FC236}">
                  <a16:creationId xmlns:a16="http://schemas.microsoft.com/office/drawing/2014/main" id="{31D60075-50BE-BD49-6147-8BB805D22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9880" y="4749438"/>
              <a:ext cx="666190" cy="66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5" name="Group 1464">
            <a:extLst>
              <a:ext uri="{FF2B5EF4-FFF2-40B4-BE49-F238E27FC236}">
                <a16:creationId xmlns:a16="http://schemas.microsoft.com/office/drawing/2014/main" id="{7927F19E-1E73-9C78-08D8-4621870205C4}"/>
              </a:ext>
            </a:extLst>
          </p:cNvPr>
          <p:cNvGrpSpPr/>
          <p:nvPr/>
        </p:nvGrpSpPr>
        <p:grpSpPr>
          <a:xfrm>
            <a:off x="10733770" y="3537279"/>
            <a:ext cx="466545" cy="466545"/>
            <a:chOff x="10733770" y="3537279"/>
            <a:chExt cx="466545" cy="466545"/>
          </a:xfrm>
        </p:grpSpPr>
        <p:sp>
          <p:nvSpPr>
            <p:cNvPr id="1464" name="TextBox 1463">
              <a:extLst>
                <a:ext uri="{FF2B5EF4-FFF2-40B4-BE49-F238E27FC236}">
                  <a16:creationId xmlns:a16="http://schemas.microsoft.com/office/drawing/2014/main" id="{36B89FE2-6A68-64B8-308A-3C0EFC541D47}"/>
                </a:ext>
              </a:extLst>
            </p:cNvPr>
            <p:cNvSpPr txBox="1"/>
            <p:nvPr/>
          </p:nvSpPr>
          <p:spPr>
            <a:xfrm>
              <a:off x="10988398" y="3735189"/>
              <a:ext cx="211917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PCQC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60" name="Picture 236" descr="PCQC (@PCQC1) / X">
              <a:extLst>
                <a:ext uri="{FF2B5EF4-FFF2-40B4-BE49-F238E27FC236}">
                  <a16:creationId xmlns:a16="http://schemas.microsoft.com/office/drawing/2014/main" id="{80325D2B-4DD7-9F7E-9D47-E94D26622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3770" y="3537279"/>
              <a:ext cx="466545" cy="46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7" name="Group 1466">
            <a:extLst>
              <a:ext uri="{FF2B5EF4-FFF2-40B4-BE49-F238E27FC236}">
                <a16:creationId xmlns:a16="http://schemas.microsoft.com/office/drawing/2014/main" id="{E025F2BD-E4AF-6D34-73A1-BDE722A9ACD1}"/>
              </a:ext>
            </a:extLst>
          </p:cNvPr>
          <p:cNvGrpSpPr/>
          <p:nvPr/>
        </p:nvGrpSpPr>
        <p:grpSpPr>
          <a:xfrm>
            <a:off x="10600207" y="4159301"/>
            <a:ext cx="734983" cy="153217"/>
            <a:chOff x="10600207" y="4159301"/>
            <a:chExt cx="734983" cy="153217"/>
          </a:xfrm>
        </p:grpSpPr>
        <p:sp>
          <p:nvSpPr>
            <p:cNvPr id="1466" name="TextBox 1465">
              <a:extLst>
                <a:ext uri="{FF2B5EF4-FFF2-40B4-BE49-F238E27FC236}">
                  <a16:creationId xmlns:a16="http://schemas.microsoft.com/office/drawing/2014/main" id="{B9D4F1EE-6996-6AB2-36D3-4D3F4061B092}"/>
                </a:ext>
              </a:extLst>
            </p:cNvPr>
            <p:cNvSpPr txBox="1"/>
            <p:nvPr/>
          </p:nvSpPr>
          <p:spPr>
            <a:xfrm>
              <a:off x="10937111" y="4202825"/>
              <a:ext cx="22794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parityqc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62" name="Picture 238" descr="Startups and companies develop quantum computers based on ion traps – DLR Quantum  Computing Initiative">
              <a:extLst>
                <a:ext uri="{FF2B5EF4-FFF2-40B4-BE49-F238E27FC236}">
                  <a16:creationId xmlns:a16="http://schemas.microsoft.com/office/drawing/2014/main" id="{C5712B67-668D-54EB-58BF-B0EE53504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0207" y="4159301"/>
              <a:ext cx="734983" cy="15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3" name="Group 1462">
            <a:extLst>
              <a:ext uri="{FF2B5EF4-FFF2-40B4-BE49-F238E27FC236}">
                <a16:creationId xmlns:a16="http://schemas.microsoft.com/office/drawing/2014/main" id="{17A07ED0-928F-4502-9209-6A631F036AEA}"/>
              </a:ext>
            </a:extLst>
          </p:cNvPr>
          <p:cNvGrpSpPr/>
          <p:nvPr/>
        </p:nvGrpSpPr>
        <p:grpSpPr>
          <a:xfrm>
            <a:off x="10481255" y="3261063"/>
            <a:ext cx="820093" cy="207513"/>
            <a:chOff x="10481255" y="3261063"/>
            <a:chExt cx="820093" cy="207513"/>
          </a:xfrm>
        </p:grpSpPr>
        <p:sp>
          <p:nvSpPr>
            <p:cNvPr id="1462" name="TextBox 1461">
              <a:extLst>
                <a:ext uri="{FF2B5EF4-FFF2-40B4-BE49-F238E27FC236}">
                  <a16:creationId xmlns:a16="http://schemas.microsoft.com/office/drawing/2014/main" id="{66EC0B99-C67C-E33C-D4E0-422BE0FA9787}"/>
                </a:ext>
              </a:extLst>
            </p:cNvPr>
            <p:cNvSpPr txBox="1"/>
            <p:nvPr/>
          </p:nvSpPr>
          <p:spPr>
            <a:xfrm>
              <a:off x="10600207" y="3287092"/>
              <a:ext cx="21833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Pasqal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64" name="Picture 240" descr="PASQAL SAS : Quotes, Address, Contact">
              <a:extLst>
                <a:ext uri="{FF2B5EF4-FFF2-40B4-BE49-F238E27FC236}">
                  <a16:creationId xmlns:a16="http://schemas.microsoft.com/office/drawing/2014/main" id="{A48EF802-2BA0-D98A-34DA-26714D97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1255" y="3261063"/>
              <a:ext cx="820093" cy="20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2" name="Group 1421">
            <a:extLst>
              <a:ext uri="{FF2B5EF4-FFF2-40B4-BE49-F238E27FC236}">
                <a16:creationId xmlns:a16="http://schemas.microsoft.com/office/drawing/2014/main" id="{3598609B-AF44-5184-C2CD-A66FB49A99DC}"/>
              </a:ext>
            </a:extLst>
          </p:cNvPr>
          <p:cNvGrpSpPr/>
          <p:nvPr/>
        </p:nvGrpSpPr>
        <p:grpSpPr>
          <a:xfrm>
            <a:off x="9938048" y="1031840"/>
            <a:ext cx="505987" cy="505987"/>
            <a:chOff x="9938048" y="1031840"/>
            <a:chExt cx="505987" cy="505987"/>
          </a:xfrm>
        </p:grpSpPr>
        <p:sp>
          <p:nvSpPr>
            <p:cNvPr id="1421" name="TextBox 1420">
              <a:extLst>
                <a:ext uri="{FF2B5EF4-FFF2-40B4-BE49-F238E27FC236}">
                  <a16:creationId xmlns:a16="http://schemas.microsoft.com/office/drawing/2014/main" id="{CF7F9F53-6460-06C0-5309-85DE637CB8EE}"/>
                </a:ext>
              </a:extLst>
            </p:cNvPr>
            <p:cNvSpPr txBox="1"/>
            <p:nvPr/>
          </p:nvSpPr>
          <p:spPr>
            <a:xfrm>
              <a:off x="10120365" y="1160438"/>
              <a:ext cx="23436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Planckian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68" name="Picture 244" descr="Planckian Closes €2.7M Pre-Seed Funding">
              <a:extLst>
                <a:ext uri="{FF2B5EF4-FFF2-40B4-BE49-F238E27FC236}">
                  <a16:creationId xmlns:a16="http://schemas.microsoft.com/office/drawing/2014/main" id="{366FA5B6-0B5C-3F38-0B29-E1B9E936D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8048" y="1031840"/>
              <a:ext cx="505987" cy="50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1" name="Group 1460">
            <a:extLst>
              <a:ext uri="{FF2B5EF4-FFF2-40B4-BE49-F238E27FC236}">
                <a16:creationId xmlns:a16="http://schemas.microsoft.com/office/drawing/2014/main" id="{F79AB2F0-D8E8-9084-924D-EBF2F0725218}"/>
              </a:ext>
            </a:extLst>
          </p:cNvPr>
          <p:cNvGrpSpPr/>
          <p:nvPr/>
        </p:nvGrpSpPr>
        <p:grpSpPr>
          <a:xfrm>
            <a:off x="10655027" y="2690099"/>
            <a:ext cx="715400" cy="353570"/>
            <a:chOff x="10655027" y="2690099"/>
            <a:chExt cx="715400" cy="353570"/>
          </a:xfrm>
        </p:grpSpPr>
        <p:sp>
          <p:nvSpPr>
            <p:cNvPr id="1460" name="TextBox 1459">
              <a:extLst>
                <a:ext uri="{FF2B5EF4-FFF2-40B4-BE49-F238E27FC236}">
                  <a16:creationId xmlns:a16="http://schemas.microsoft.com/office/drawing/2014/main" id="{F443AAFE-B1C3-63FA-ADC3-94135EA7F0AE}"/>
                </a:ext>
              </a:extLst>
            </p:cNvPr>
            <p:cNvSpPr txBox="1"/>
            <p:nvPr/>
          </p:nvSpPr>
          <p:spPr>
            <a:xfrm>
              <a:off x="10862766" y="2803756"/>
              <a:ext cx="26161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Planetek</a:t>
              </a:r>
              <a:r>
                <a:rPr lang="en-GB" sz="100">
                  <a:solidFill>
                    <a:schemeClr val="bg1"/>
                  </a:solidFill>
                </a:rPr>
                <a:t> Italia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70" name="Picture 246" descr="PLANETEK logo - SITAEL S.p.A.">
              <a:extLst>
                <a:ext uri="{FF2B5EF4-FFF2-40B4-BE49-F238E27FC236}">
                  <a16:creationId xmlns:a16="http://schemas.microsoft.com/office/drawing/2014/main" id="{7ECD8261-2E35-85F7-1923-C9B259173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5027" y="2690099"/>
              <a:ext cx="715400" cy="3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3" name="Group 1312">
            <a:extLst>
              <a:ext uri="{FF2B5EF4-FFF2-40B4-BE49-F238E27FC236}">
                <a16:creationId xmlns:a16="http://schemas.microsoft.com/office/drawing/2014/main" id="{D6EE18DA-1B3A-1C75-2520-E0BC6364BCC7}"/>
              </a:ext>
            </a:extLst>
          </p:cNvPr>
          <p:cNvGrpSpPr/>
          <p:nvPr/>
        </p:nvGrpSpPr>
        <p:grpSpPr>
          <a:xfrm>
            <a:off x="4280756" y="1467213"/>
            <a:ext cx="687976" cy="419114"/>
            <a:chOff x="4280756" y="1467213"/>
            <a:chExt cx="687976" cy="419114"/>
          </a:xfrm>
        </p:grpSpPr>
        <p:sp>
          <p:nvSpPr>
            <p:cNvPr id="1311" name="TextBox 1310">
              <a:extLst>
                <a:ext uri="{FF2B5EF4-FFF2-40B4-BE49-F238E27FC236}">
                  <a16:creationId xmlns:a16="http://schemas.microsoft.com/office/drawing/2014/main" id="{983B7040-2E24-9D49-C03E-97E7B7B915E6}"/>
                </a:ext>
              </a:extLst>
            </p:cNvPr>
            <p:cNvSpPr txBox="1"/>
            <p:nvPr/>
          </p:nvSpPr>
          <p:spPr>
            <a:xfrm>
              <a:off x="4625368" y="1721781"/>
              <a:ext cx="34336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Portuguese Quantum Institute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72" name="Picture 248" descr="Portuguese Quantum Institute - Quantum Internet Alliance">
              <a:extLst>
                <a:ext uri="{FF2B5EF4-FFF2-40B4-BE49-F238E27FC236}">
                  <a16:creationId xmlns:a16="http://schemas.microsoft.com/office/drawing/2014/main" id="{EB65CFB3-0719-87EE-5594-960FB3C0C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756" y="1467213"/>
              <a:ext cx="670581" cy="41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9" name="Group 1458">
            <a:extLst>
              <a:ext uri="{FF2B5EF4-FFF2-40B4-BE49-F238E27FC236}">
                <a16:creationId xmlns:a16="http://schemas.microsoft.com/office/drawing/2014/main" id="{887E4198-E46B-A8D1-E5F0-C6B5C749E2D0}"/>
              </a:ext>
            </a:extLst>
          </p:cNvPr>
          <p:cNvGrpSpPr/>
          <p:nvPr/>
        </p:nvGrpSpPr>
        <p:grpSpPr>
          <a:xfrm>
            <a:off x="10564762" y="2121974"/>
            <a:ext cx="822737" cy="462790"/>
            <a:chOff x="10564762" y="2121974"/>
            <a:chExt cx="822737" cy="462790"/>
          </a:xfrm>
        </p:grpSpPr>
        <p:sp>
          <p:nvSpPr>
            <p:cNvPr id="1458" name="TextBox 1457">
              <a:extLst>
                <a:ext uri="{FF2B5EF4-FFF2-40B4-BE49-F238E27FC236}">
                  <a16:creationId xmlns:a16="http://schemas.microsoft.com/office/drawing/2014/main" id="{790EC290-08E5-1E86-D23B-6EDD78F54794}"/>
                </a:ext>
              </a:extLst>
            </p:cNvPr>
            <p:cNvSpPr txBox="1"/>
            <p:nvPr/>
          </p:nvSpPr>
          <p:spPr>
            <a:xfrm>
              <a:off x="11020326" y="2269101"/>
              <a:ext cx="211917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PSNC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74" name="Picture 250" descr="20 years of Poznan Supercomputing and Networking Center! | Poznan  Supercomputing and Networking Center | PSNC">
              <a:extLst>
                <a:ext uri="{FF2B5EF4-FFF2-40B4-BE49-F238E27FC236}">
                  <a16:creationId xmlns:a16="http://schemas.microsoft.com/office/drawing/2014/main" id="{507C8319-1B7D-30B6-8B75-68B88907C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4762" y="2121974"/>
              <a:ext cx="822737" cy="46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3" name="Group 1452">
            <a:extLst>
              <a:ext uri="{FF2B5EF4-FFF2-40B4-BE49-F238E27FC236}">
                <a16:creationId xmlns:a16="http://schemas.microsoft.com/office/drawing/2014/main" id="{440EA92F-0FAE-2900-EAA2-8EB5B9F19406}"/>
              </a:ext>
            </a:extLst>
          </p:cNvPr>
          <p:cNvGrpSpPr/>
          <p:nvPr/>
        </p:nvGrpSpPr>
        <p:grpSpPr>
          <a:xfrm>
            <a:off x="10584145" y="766922"/>
            <a:ext cx="765793" cy="315890"/>
            <a:chOff x="10584145" y="766922"/>
            <a:chExt cx="765793" cy="315890"/>
          </a:xfrm>
        </p:grpSpPr>
        <p:sp>
          <p:nvSpPr>
            <p:cNvPr id="1452" name="TextBox 1451">
              <a:extLst>
                <a:ext uri="{FF2B5EF4-FFF2-40B4-BE49-F238E27FC236}">
                  <a16:creationId xmlns:a16="http://schemas.microsoft.com/office/drawing/2014/main" id="{005F2549-4BBD-DB95-C67F-AA1293F6B423}"/>
                </a:ext>
              </a:extLst>
            </p:cNvPr>
            <p:cNvSpPr txBox="1"/>
            <p:nvPr/>
          </p:nvSpPr>
          <p:spPr>
            <a:xfrm>
              <a:off x="10671089" y="917107"/>
              <a:ext cx="25519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QAI Ventures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76" name="Picture 252" descr="QAI Ventures">
              <a:extLst>
                <a:ext uri="{FF2B5EF4-FFF2-40B4-BE49-F238E27FC236}">
                  <a16:creationId xmlns:a16="http://schemas.microsoft.com/office/drawing/2014/main" id="{A924A1B5-10C4-D61C-E446-B7D34B676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4145" y="766922"/>
              <a:ext cx="765793" cy="315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1" name="Group 1450">
            <a:extLst>
              <a:ext uri="{FF2B5EF4-FFF2-40B4-BE49-F238E27FC236}">
                <a16:creationId xmlns:a16="http://schemas.microsoft.com/office/drawing/2014/main" id="{EAD8B85E-46E6-77A8-B790-505E5DD452A3}"/>
              </a:ext>
            </a:extLst>
          </p:cNvPr>
          <p:cNvGrpSpPr/>
          <p:nvPr/>
        </p:nvGrpSpPr>
        <p:grpSpPr>
          <a:xfrm>
            <a:off x="10506933" y="460927"/>
            <a:ext cx="838489" cy="159011"/>
            <a:chOff x="10506933" y="460927"/>
            <a:chExt cx="838489" cy="159011"/>
          </a:xfrm>
        </p:grpSpPr>
        <p:sp>
          <p:nvSpPr>
            <p:cNvPr id="1450" name="TextBox 1449">
              <a:extLst>
                <a:ext uri="{FF2B5EF4-FFF2-40B4-BE49-F238E27FC236}">
                  <a16:creationId xmlns:a16="http://schemas.microsoft.com/office/drawing/2014/main" id="{3849CB08-D61E-FF73-1639-643DDAA87BBE}"/>
                </a:ext>
              </a:extLst>
            </p:cNvPr>
            <p:cNvSpPr txBox="1"/>
            <p:nvPr/>
          </p:nvSpPr>
          <p:spPr>
            <a:xfrm>
              <a:off x="10506933" y="460927"/>
              <a:ext cx="23596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Qcentroid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82" name="Picture 258" descr="Privacy Policy - QCentroid">
              <a:extLst>
                <a:ext uri="{FF2B5EF4-FFF2-40B4-BE49-F238E27FC236}">
                  <a16:creationId xmlns:a16="http://schemas.microsoft.com/office/drawing/2014/main" id="{E4E938F7-1C50-E960-BB4E-BCAD25478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0791" y="482198"/>
              <a:ext cx="814631" cy="13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8" name="Group 1417">
            <a:extLst>
              <a:ext uri="{FF2B5EF4-FFF2-40B4-BE49-F238E27FC236}">
                <a16:creationId xmlns:a16="http://schemas.microsoft.com/office/drawing/2014/main" id="{CD996539-074C-A010-DD2E-0C6496F34292}"/>
              </a:ext>
            </a:extLst>
          </p:cNvPr>
          <p:cNvGrpSpPr/>
          <p:nvPr/>
        </p:nvGrpSpPr>
        <p:grpSpPr>
          <a:xfrm>
            <a:off x="9506801" y="428337"/>
            <a:ext cx="912566" cy="184774"/>
            <a:chOff x="9506801" y="428337"/>
            <a:chExt cx="912566" cy="184774"/>
          </a:xfrm>
        </p:grpSpPr>
        <p:sp>
          <p:nvSpPr>
            <p:cNvPr id="1416" name="TextBox 1415">
              <a:extLst>
                <a:ext uri="{FF2B5EF4-FFF2-40B4-BE49-F238E27FC236}">
                  <a16:creationId xmlns:a16="http://schemas.microsoft.com/office/drawing/2014/main" id="{923055AF-B1A7-7DD9-D333-05558132CBC3}"/>
                </a:ext>
              </a:extLst>
            </p:cNvPr>
            <p:cNvSpPr txBox="1"/>
            <p:nvPr/>
          </p:nvSpPr>
          <p:spPr>
            <a:xfrm>
              <a:off x="9983635" y="428337"/>
              <a:ext cx="24558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Qilimanjaro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84" name="Picture 260" descr="Qilimanjaro – Quantum Tech">
              <a:extLst>
                <a:ext uri="{FF2B5EF4-FFF2-40B4-BE49-F238E27FC236}">
                  <a16:creationId xmlns:a16="http://schemas.microsoft.com/office/drawing/2014/main" id="{C3DFC71E-CB3D-4D82-B0DD-D9E3BFF44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801" y="449599"/>
              <a:ext cx="912566" cy="163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7" name="Group 1406">
            <a:extLst>
              <a:ext uri="{FF2B5EF4-FFF2-40B4-BE49-F238E27FC236}">
                <a16:creationId xmlns:a16="http://schemas.microsoft.com/office/drawing/2014/main" id="{409BAC56-6D3E-E272-87FD-8ABFCB210D3D}"/>
              </a:ext>
            </a:extLst>
          </p:cNvPr>
          <p:cNvGrpSpPr/>
          <p:nvPr/>
        </p:nvGrpSpPr>
        <p:grpSpPr>
          <a:xfrm>
            <a:off x="9223649" y="781479"/>
            <a:ext cx="597502" cy="203181"/>
            <a:chOff x="9223649" y="781479"/>
            <a:chExt cx="597502" cy="203181"/>
          </a:xfrm>
        </p:grpSpPr>
        <p:sp>
          <p:nvSpPr>
            <p:cNvPr id="1406" name="TextBox 1405">
              <a:extLst>
                <a:ext uri="{FF2B5EF4-FFF2-40B4-BE49-F238E27FC236}">
                  <a16:creationId xmlns:a16="http://schemas.microsoft.com/office/drawing/2014/main" id="{25957CDC-925F-0A65-55C5-FE95F724A37A}"/>
                </a:ext>
              </a:extLst>
            </p:cNvPr>
            <p:cNvSpPr txBox="1"/>
            <p:nvPr/>
          </p:nvSpPr>
          <p:spPr>
            <a:xfrm>
              <a:off x="9532014" y="787854"/>
              <a:ext cx="21833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Qnami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86" name="Picture 262" descr="Quantum Sensing Leaders in Nanoscale Precision | Qnami">
              <a:extLst>
                <a:ext uri="{FF2B5EF4-FFF2-40B4-BE49-F238E27FC236}">
                  <a16:creationId xmlns:a16="http://schemas.microsoft.com/office/drawing/2014/main" id="{446532F6-9C3B-8A57-85F7-09AF9EE43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3649" y="781479"/>
              <a:ext cx="597502" cy="203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3" name="Group 1392">
            <a:extLst>
              <a:ext uri="{FF2B5EF4-FFF2-40B4-BE49-F238E27FC236}">
                <a16:creationId xmlns:a16="http://schemas.microsoft.com/office/drawing/2014/main" id="{6755F07A-CF9F-0DF0-4BB3-173879930A9C}"/>
              </a:ext>
            </a:extLst>
          </p:cNvPr>
          <p:cNvGrpSpPr/>
          <p:nvPr/>
        </p:nvGrpSpPr>
        <p:grpSpPr>
          <a:xfrm>
            <a:off x="8739752" y="373570"/>
            <a:ext cx="674145" cy="287186"/>
            <a:chOff x="8739752" y="373570"/>
            <a:chExt cx="674145" cy="287186"/>
          </a:xfrm>
        </p:grpSpPr>
        <p:sp>
          <p:nvSpPr>
            <p:cNvPr id="1392" name="TextBox 1391">
              <a:extLst>
                <a:ext uri="{FF2B5EF4-FFF2-40B4-BE49-F238E27FC236}">
                  <a16:creationId xmlns:a16="http://schemas.microsoft.com/office/drawing/2014/main" id="{F07B6F97-67AA-00E7-8F75-D5593160B1AF}"/>
                </a:ext>
              </a:extLst>
            </p:cNvPr>
            <p:cNvSpPr txBox="1"/>
            <p:nvPr/>
          </p:nvSpPr>
          <p:spPr>
            <a:xfrm>
              <a:off x="9105054" y="459856"/>
              <a:ext cx="21672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qruise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296" name="Picture 272" descr="Qruise">
              <a:extLst>
                <a:ext uri="{FF2B5EF4-FFF2-40B4-BE49-F238E27FC236}">
                  <a16:creationId xmlns:a16="http://schemas.microsoft.com/office/drawing/2014/main" id="{680D282C-4801-72F3-7361-D59A5FCB3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752" y="373570"/>
              <a:ext cx="674145" cy="287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3" name="Group 1352">
            <a:extLst>
              <a:ext uri="{FF2B5EF4-FFF2-40B4-BE49-F238E27FC236}">
                <a16:creationId xmlns:a16="http://schemas.microsoft.com/office/drawing/2014/main" id="{3377B8E9-6B5F-40B6-FF04-655AFDF52AA9}"/>
              </a:ext>
            </a:extLst>
          </p:cNvPr>
          <p:cNvGrpSpPr/>
          <p:nvPr/>
        </p:nvGrpSpPr>
        <p:grpSpPr>
          <a:xfrm>
            <a:off x="6775853" y="464339"/>
            <a:ext cx="704054" cy="166213"/>
            <a:chOff x="6710871" y="451961"/>
            <a:chExt cx="704054" cy="166213"/>
          </a:xfrm>
        </p:grpSpPr>
        <p:sp>
          <p:nvSpPr>
            <p:cNvPr id="1352" name="TextBox 1351">
              <a:extLst>
                <a:ext uri="{FF2B5EF4-FFF2-40B4-BE49-F238E27FC236}">
                  <a16:creationId xmlns:a16="http://schemas.microsoft.com/office/drawing/2014/main" id="{93D507FE-431F-B210-C4FC-D315EDCC5256}"/>
                </a:ext>
              </a:extLst>
            </p:cNvPr>
            <p:cNvSpPr txBox="1"/>
            <p:nvPr/>
          </p:nvSpPr>
          <p:spPr>
            <a:xfrm>
              <a:off x="6990189" y="510452"/>
              <a:ext cx="23436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Quandela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300" name="Picture 276">
              <a:extLst>
                <a:ext uri="{FF2B5EF4-FFF2-40B4-BE49-F238E27FC236}">
                  <a16:creationId xmlns:a16="http://schemas.microsoft.com/office/drawing/2014/main" id="{88B88E10-E8A9-D6E2-0092-474831EEF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871" y="451961"/>
              <a:ext cx="704054" cy="15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5" name="Group 1324">
            <a:extLst>
              <a:ext uri="{FF2B5EF4-FFF2-40B4-BE49-F238E27FC236}">
                <a16:creationId xmlns:a16="http://schemas.microsoft.com/office/drawing/2014/main" id="{F788E70B-AC74-B191-B5AB-3FB381E9AB8F}"/>
              </a:ext>
            </a:extLst>
          </p:cNvPr>
          <p:cNvGrpSpPr/>
          <p:nvPr/>
        </p:nvGrpSpPr>
        <p:grpSpPr>
          <a:xfrm>
            <a:off x="5552739" y="465805"/>
            <a:ext cx="981699" cy="121356"/>
            <a:chOff x="5552739" y="465805"/>
            <a:chExt cx="981699" cy="121356"/>
          </a:xfrm>
        </p:grpSpPr>
        <p:sp>
          <p:nvSpPr>
            <p:cNvPr id="1324" name="TextBox 1323">
              <a:extLst>
                <a:ext uri="{FF2B5EF4-FFF2-40B4-BE49-F238E27FC236}">
                  <a16:creationId xmlns:a16="http://schemas.microsoft.com/office/drawing/2014/main" id="{29C09E1D-20FB-54E8-0695-A7F62444B4B5}"/>
                </a:ext>
              </a:extLst>
            </p:cNvPr>
            <p:cNvSpPr txBox="1"/>
            <p:nvPr/>
          </p:nvSpPr>
          <p:spPr>
            <a:xfrm>
              <a:off x="6003297" y="479439"/>
              <a:ext cx="24237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Quanscient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302" name="Picture 278" descr="Multiphysics Simulation Software | Cloud &amp; Quantum | Quanscient">
              <a:extLst>
                <a:ext uri="{FF2B5EF4-FFF2-40B4-BE49-F238E27FC236}">
                  <a16:creationId xmlns:a16="http://schemas.microsoft.com/office/drawing/2014/main" id="{7B8B03D4-2B01-C0DF-FA53-126D0FEB3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739" y="465805"/>
              <a:ext cx="981699" cy="12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1" name="Group 1280">
            <a:extLst>
              <a:ext uri="{FF2B5EF4-FFF2-40B4-BE49-F238E27FC236}">
                <a16:creationId xmlns:a16="http://schemas.microsoft.com/office/drawing/2014/main" id="{DE072A7C-FC7E-D224-2A07-AF36C5F6DC19}"/>
              </a:ext>
            </a:extLst>
          </p:cNvPr>
          <p:cNvGrpSpPr/>
          <p:nvPr/>
        </p:nvGrpSpPr>
        <p:grpSpPr>
          <a:xfrm>
            <a:off x="3490599" y="1537827"/>
            <a:ext cx="581818" cy="306295"/>
            <a:chOff x="3490599" y="1537827"/>
            <a:chExt cx="581818" cy="306295"/>
          </a:xfrm>
        </p:grpSpPr>
        <p:sp>
          <p:nvSpPr>
            <p:cNvPr id="1279" name="TextBox 1278">
              <a:extLst>
                <a:ext uri="{FF2B5EF4-FFF2-40B4-BE49-F238E27FC236}">
                  <a16:creationId xmlns:a16="http://schemas.microsoft.com/office/drawing/2014/main" id="{68541394-2F00-421C-7855-A03EB0D2C693}"/>
                </a:ext>
              </a:extLst>
            </p:cNvPr>
            <p:cNvSpPr txBox="1"/>
            <p:nvPr/>
          </p:nvSpPr>
          <p:spPr>
            <a:xfrm>
              <a:off x="3820425" y="1733954"/>
              <a:ext cx="25199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Quantagonia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306" name="Picture 282" descr="Quantagonia: Shaping the Future of Quantum Optimization - Future of  Computing">
              <a:extLst>
                <a:ext uri="{FF2B5EF4-FFF2-40B4-BE49-F238E27FC236}">
                  <a16:creationId xmlns:a16="http://schemas.microsoft.com/office/drawing/2014/main" id="{6DC840C5-D7B5-7316-3266-FB90265B2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599" y="1537827"/>
              <a:ext cx="544650" cy="30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4" name="Group 1303">
            <a:extLst>
              <a:ext uri="{FF2B5EF4-FFF2-40B4-BE49-F238E27FC236}">
                <a16:creationId xmlns:a16="http://schemas.microsoft.com/office/drawing/2014/main" id="{BD392677-723A-B801-A17E-2B2B93D9D004}"/>
              </a:ext>
            </a:extLst>
          </p:cNvPr>
          <p:cNvGrpSpPr/>
          <p:nvPr/>
        </p:nvGrpSpPr>
        <p:grpSpPr>
          <a:xfrm>
            <a:off x="4315557" y="441212"/>
            <a:ext cx="1152941" cy="188701"/>
            <a:chOff x="4315557" y="441212"/>
            <a:chExt cx="1152941" cy="188701"/>
          </a:xfrm>
        </p:grpSpPr>
        <p:sp>
          <p:nvSpPr>
            <p:cNvPr id="1303" name="TextBox 1302">
              <a:extLst>
                <a:ext uri="{FF2B5EF4-FFF2-40B4-BE49-F238E27FC236}">
                  <a16:creationId xmlns:a16="http://schemas.microsoft.com/office/drawing/2014/main" id="{65C62979-D9C8-CF44-1083-3508FA8A5C60}"/>
                </a:ext>
              </a:extLst>
            </p:cNvPr>
            <p:cNvSpPr txBox="1"/>
            <p:nvPr/>
          </p:nvSpPr>
          <p:spPr>
            <a:xfrm>
              <a:off x="5031127" y="482198"/>
              <a:ext cx="25680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Quantonation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308" name="Picture 284" descr="Quantonation - Invest in Quantum Technologies">
              <a:extLst>
                <a:ext uri="{FF2B5EF4-FFF2-40B4-BE49-F238E27FC236}">
                  <a16:creationId xmlns:a16="http://schemas.microsoft.com/office/drawing/2014/main" id="{5A1C4F65-0B40-C096-12DD-102A77C42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557" y="441212"/>
              <a:ext cx="1152941" cy="188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71" name="Group 1270">
            <a:extLst>
              <a:ext uri="{FF2B5EF4-FFF2-40B4-BE49-F238E27FC236}">
                <a16:creationId xmlns:a16="http://schemas.microsoft.com/office/drawing/2014/main" id="{661134C5-1C12-88E9-249F-ABA135275DDF}"/>
              </a:ext>
            </a:extLst>
          </p:cNvPr>
          <p:cNvGrpSpPr/>
          <p:nvPr/>
        </p:nvGrpSpPr>
        <p:grpSpPr>
          <a:xfrm>
            <a:off x="3269369" y="370709"/>
            <a:ext cx="999279" cy="333425"/>
            <a:chOff x="3269369" y="370709"/>
            <a:chExt cx="999279" cy="333425"/>
          </a:xfrm>
        </p:grpSpPr>
        <p:sp>
          <p:nvSpPr>
            <p:cNvPr id="1269" name="TextBox 1268">
              <a:extLst>
                <a:ext uri="{FF2B5EF4-FFF2-40B4-BE49-F238E27FC236}">
                  <a16:creationId xmlns:a16="http://schemas.microsoft.com/office/drawing/2014/main" id="{B5B27A12-A942-C351-41F6-5E2A10664669}"/>
                </a:ext>
              </a:extLst>
            </p:cNvPr>
            <p:cNvSpPr txBox="1"/>
            <p:nvPr/>
          </p:nvSpPr>
          <p:spPr>
            <a:xfrm>
              <a:off x="3843345" y="449599"/>
              <a:ext cx="24397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QuantrolOx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310" name="Picture 286" descr="Homepage | QuantrolOx">
              <a:extLst>
                <a:ext uri="{FF2B5EF4-FFF2-40B4-BE49-F238E27FC236}">
                  <a16:creationId xmlns:a16="http://schemas.microsoft.com/office/drawing/2014/main" id="{6D7E6F6B-5620-683C-D23D-8277C04AE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369" y="370709"/>
              <a:ext cx="999279" cy="33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Brand Identity - AIT Austrian Institute Of Technology">
            <a:extLst>
              <a:ext uri="{FF2B5EF4-FFF2-40B4-BE49-F238E27FC236}">
                <a16:creationId xmlns:a16="http://schemas.microsoft.com/office/drawing/2014/main" id="{C0BD8868-D5FF-D51F-5AF9-7A104DE6B7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" y="4454862"/>
            <a:ext cx="699072" cy="1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7" name="Group 1156">
            <a:extLst>
              <a:ext uri="{FF2B5EF4-FFF2-40B4-BE49-F238E27FC236}">
                <a16:creationId xmlns:a16="http://schemas.microsoft.com/office/drawing/2014/main" id="{6B3C7FFA-4548-4AE0-E7A0-3997FA5FE9DA}"/>
              </a:ext>
            </a:extLst>
          </p:cNvPr>
          <p:cNvGrpSpPr/>
          <p:nvPr/>
        </p:nvGrpSpPr>
        <p:grpSpPr>
          <a:xfrm>
            <a:off x="1071114" y="5718673"/>
            <a:ext cx="594852" cy="205224"/>
            <a:chOff x="1071114" y="5718673"/>
            <a:chExt cx="594852" cy="205224"/>
          </a:xfrm>
        </p:grpSpPr>
        <p:sp>
          <p:nvSpPr>
            <p:cNvPr id="1155" name="TextBox 1154">
              <a:extLst>
                <a:ext uri="{FF2B5EF4-FFF2-40B4-BE49-F238E27FC236}">
                  <a16:creationId xmlns:a16="http://schemas.microsoft.com/office/drawing/2014/main" id="{30144C61-2218-065D-CBD8-B17ACA319A39}"/>
                </a:ext>
              </a:extLst>
            </p:cNvPr>
            <p:cNvSpPr txBox="1"/>
            <p:nvPr/>
          </p:nvSpPr>
          <p:spPr>
            <a:xfrm>
              <a:off x="1097812" y="5780206"/>
              <a:ext cx="25519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Hoffman </a:t>
              </a:r>
              <a:r>
                <a:rPr lang="en-GB" sz="100" err="1">
                  <a:solidFill>
                    <a:schemeClr val="bg1"/>
                  </a:solidFill>
                </a:rPr>
                <a:t>Eitle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8" name="Picture 4" descr="Hoffmann Eitle">
              <a:extLst>
                <a:ext uri="{FF2B5EF4-FFF2-40B4-BE49-F238E27FC236}">
                  <a16:creationId xmlns:a16="http://schemas.microsoft.com/office/drawing/2014/main" id="{538851DE-2783-18FF-5195-0263EC97E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114" y="5718673"/>
              <a:ext cx="594852" cy="20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" name="Group 1370">
            <a:extLst>
              <a:ext uri="{FF2B5EF4-FFF2-40B4-BE49-F238E27FC236}">
                <a16:creationId xmlns:a16="http://schemas.microsoft.com/office/drawing/2014/main" id="{B90BBED0-15FB-CA51-E9FC-0F7888DAFCD6}"/>
              </a:ext>
            </a:extLst>
          </p:cNvPr>
          <p:cNvGrpSpPr/>
          <p:nvPr/>
        </p:nvGrpSpPr>
        <p:grpSpPr>
          <a:xfrm>
            <a:off x="6903988" y="3434"/>
            <a:ext cx="680742" cy="371838"/>
            <a:chOff x="6903988" y="3434"/>
            <a:chExt cx="680742" cy="371838"/>
          </a:xfrm>
        </p:grpSpPr>
        <p:sp>
          <p:nvSpPr>
            <p:cNvPr id="1370" name="TextBox 1369">
              <a:extLst>
                <a:ext uri="{FF2B5EF4-FFF2-40B4-BE49-F238E27FC236}">
                  <a16:creationId xmlns:a16="http://schemas.microsoft.com/office/drawing/2014/main" id="{53082B92-C247-8C2A-97FB-58CC849EE1FC}"/>
                </a:ext>
              </a:extLst>
            </p:cNvPr>
            <p:cNvSpPr txBox="1"/>
            <p:nvPr/>
          </p:nvSpPr>
          <p:spPr>
            <a:xfrm>
              <a:off x="7206669" y="141600"/>
              <a:ext cx="33054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Istituto</a:t>
              </a:r>
              <a:r>
                <a:rPr lang="en-GB" sz="100">
                  <a:solidFill>
                    <a:schemeClr val="bg1"/>
                  </a:solidFill>
                </a:rPr>
                <a:t> Nazionale di </a:t>
              </a:r>
              <a:r>
                <a:rPr lang="en-GB" sz="100" err="1">
                  <a:solidFill>
                    <a:schemeClr val="bg1"/>
                  </a:solidFill>
                </a:rPr>
                <a:t>Ricerca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9" name="Picture 6" descr="INRIM | EMRS">
              <a:extLst>
                <a:ext uri="{FF2B5EF4-FFF2-40B4-BE49-F238E27FC236}">
                  <a16:creationId xmlns:a16="http://schemas.microsoft.com/office/drawing/2014/main" id="{CEFE633C-377B-3573-F749-7837509BE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988" y="3434"/>
              <a:ext cx="680742" cy="37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logo with text and a knot&#10;&#10;Description automatically generated">
            <a:extLst>
              <a:ext uri="{FF2B5EF4-FFF2-40B4-BE49-F238E27FC236}">
                <a16:creationId xmlns:a16="http://schemas.microsoft.com/office/drawing/2014/main" id="{908C6622-2743-C928-0742-B8EAFA979025}"/>
              </a:ext>
            </a:extLst>
          </p:cNvPr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913946" y="1196717"/>
            <a:ext cx="530799" cy="353537"/>
          </a:xfrm>
          <a:prstGeom prst="rect">
            <a:avLst/>
          </a:prstGeom>
        </p:spPr>
      </p:pic>
      <p:grpSp>
        <p:nvGrpSpPr>
          <p:cNvPr id="1469" name="Group 1468">
            <a:extLst>
              <a:ext uri="{FF2B5EF4-FFF2-40B4-BE49-F238E27FC236}">
                <a16:creationId xmlns:a16="http://schemas.microsoft.com/office/drawing/2014/main" id="{7F30BC52-113A-297A-0DBF-290BD38B5BD3}"/>
              </a:ext>
            </a:extLst>
          </p:cNvPr>
          <p:cNvGrpSpPr/>
          <p:nvPr/>
        </p:nvGrpSpPr>
        <p:grpSpPr>
          <a:xfrm>
            <a:off x="10579565" y="4537203"/>
            <a:ext cx="662423" cy="206662"/>
            <a:chOff x="10579565" y="4537203"/>
            <a:chExt cx="662423" cy="206662"/>
          </a:xfrm>
        </p:grpSpPr>
        <p:sp>
          <p:nvSpPr>
            <p:cNvPr id="1468" name="TextBox 1467">
              <a:extLst>
                <a:ext uri="{FF2B5EF4-FFF2-40B4-BE49-F238E27FC236}">
                  <a16:creationId xmlns:a16="http://schemas.microsoft.com/office/drawing/2014/main" id="{B015B390-014C-396D-3C46-3BB5C6EEBAE6}"/>
                </a:ext>
              </a:extLst>
            </p:cNvPr>
            <p:cNvSpPr txBox="1"/>
            <p:nvPr/>
          </p:nvSpPr>
          <p:spPr>
            <a:xfrm>
              <a:off x="10967041" y="4557539"/>
              <a:ext cx="215123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orano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24" name="Picture 12" descr="Orano Limited - Caithness Chamber of Commerce">
              <a:extLst>
                <a:ext uri="{FF2B5EF4-FFF2-40B4-BE49-F238E27FC236}">
                  <a16:creationId xmlns:a16="http://schemas.microsoft.com/office/drawing/2014/main" id="{8D362314-3C8B-1828-62AD-237C07B16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565" y="4537203"/>
              <a:ext cx="662423" cy="20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7" name="Group 1456">
            <a:extLst>
              <a:ext uri="{FF2B5EF4-FFF2-40B4-BE49-F238E27FC236}">
                <a16:creationId xmlns:a16="http://schemas.microsoft.com/office/drawing/2014/main" id="{E77C08E6-7B22-2680-CE67-6C3D69FF7E1D}"/>
              </a:ext>
            </a:extLst>
          </p:cNvPr>
          <p:cNvGrpSpPr/>
          <p:nvPr/>
        </p:nvGrpSpPr>
        <p:grpSpPr>
          <a:xfrm>
            <a:off x="10567890" y="1774293"/>
            <a:ext cx="650171" cy="232470"/>
            <a:chOff x="10567890" y="1774293"/>
            <a:chExt cx="650171" cy="232470"/>
          </a:xfrm>
        </p:grpSpPr>
        <p:sp>
          <p:nvSpPr>
            <p:cNvPr id="1456" name="TextBox 1455">
              <a:extLst>
                <a:ext uri="{FF2B5EF4-FFF2-40B4-BE49-F238E27FC236}">
                  <a16:creationId xmlns:a16="http://schemas.microsoft.com/office/drawing/2014/main" id="{298C860D-F4C2-53E9-269F-DB13E0154615}"/>
                </a:ext>
              </a:extLst>
            </p:cNvPr>
            <p:cNvSpPr txBox="1"/>
            <p:nvPr/>
          </p:nvSpPr>
          <p:spPr>
            <a:xfrm>
              <a:off x="10891301" y="1880809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ParTec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25" name="Picture 14" descr="Pioneers in purpose-built supercomputer solutions">
              <a:extLst>
                <a:ext uri="{FF2B5EF4-FFF2-40B4-BE49-F238E27FC236}">
                  <a16:creationId xmlns:a16="http://schemas.microsoft.com/office/drawing/2014/main" id="{93151ADA-5951-7027-B59E-60EB9EBD5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7890" y="1774293"/>
              <a:ext cx="650171" cy="23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5" name="Group 1454">
            <a:extLst>
              <a:ext uri="{FF2B5EF4-FFF2-40B4-BE49-F238E27FC236}">
                <a16:creationId xmlns:a16="http://schemas.microsoft.com/office/drawing/2014/main" id="{4156F286-13DC-FE0A-F09E-711C51AD364E}"/>
              </a:ext>
            </a:extLst>
          </p:cNvPr>
          <p:cNvGrpSpPr/>
          <p:nvPr/>
        </p:nvGrpSpPr>
        <p:grpSpPr>
          <a:xfrm>
            <a:off x="10611051" y="1224701"/>
            <a:ext cx="671198" cy="260089"/>
            <a:chOff x="10611051" y="1224701"/>
            <a:chExt cx="671198" cy="260089"/>
          </a:xfrm>
        </p:grpSpPr>
        <p:sp>
          <p:nvSpPr>
            <p:cNvPr id="1454" name="TextBox 1453">
              <a:extLst>
                <a:ext uri="{FF2B5EF4-FFF2-40B4-BE49-F238E27FC236}">
                  <a16:creationId xmlns:a16="http://schemas.microsoft.com/office/drawing/2014/main" id="{90675AF7-EA09-DE1E-AF71-5AA30DFBA5F0}"/>
                </a:ext>
              </a:extLst>
            </p:cNvPr>
            <p:cNvSpPr txBox="1"/>
            <p:nvPr/>
          </p:nvSpPr>
          <p:spPr>
            <a:xfrm>
              <a:off x="10671089" y="1371271"/>
              <a:ext cx="25680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Polo Research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26" name="Picture 16" descr="Polo Research Polo Research - Actionable intelligence for private equity #">
              <a:extLst>
                <a:ext uri="{FF2B5EF4-FFF2-40B4-BE49-F238E27FC236}">
                  <a16:creationId xmlns:a16="http://schemas.microsoft.com/office/drawing/2014/main" id="{36B9BF1F-3358-F63F-AC58-67FC144A5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1051" y="1224701"/>
              <a:ext cx="671198" cy="260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3" name="Group 1332">
            <a:extLst>
              <a:ext uri="{FF2B5EF4-FFF2-40B4-BE49-F238E27FC236}">
                <a16:creationId xmlns:a16="http://schemas.microsoft.com/office/drawing/2014/main" id="{F5D976E3-F04E-BE55-DA7D-85CD6A758368}"/>
              </a:ext>
            </a:extLst>
          </p:cNvPr>
          <p:cNvGrpSpPr/>
          <p:nvPr/>
        </p:nvGrpSpPr>
        <p:grpSpPr>
          <a:xfrm>
            <a:off x="5142442" y="1479329"/>
            <a:ext cx="560449" cy="371398"/>
            <a:chOff x="5142442" y="1479329"/>
            <a:chExt cx="560449" cy="371398"/>
          </a:xfrm>
        </p:grpSpPr>
        <p:sp>
          <p:nvSpPr>
            <p:cNvPr id="1332" name="TextBox 1331">
              <a:extLst>
                <a:ext uri="{FF2B5EF4-FFF2-40B4-BE49-F238E27FC236}">
                  <a16:creationId xmlns:a16="http://schemas.microsoft.com/office/drawing/2014/main" id="{24D21A9E-6DB8-882C-64A2-FEA151955E16}"/>
                </a:ext>
              </a:extLst>
            </p:cNvPr>
            <p:cNvSpPr txBox="1"/>
            <p:nvPr/>
          </p:nvSpPr>
          <p:spPr>
            <a:xfrm>
              <a:off x="5481355" y="1627646"/>
              <a:ext cx="22153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Quobly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28" name="Picture 20" descr="Quobly Names its Scientific Advisory Board">
              <a:extLst>
                <a:ext uri="{FF2B5EF4-FFF2-40B4-BE49-F238E27FC236}">
                  <a16:creationId xmlns:a16="http://schemas.microsoft.com/office/drawing/2014/main" id="{1B701A8B-C89F-A8B3-B048-C18CB9AF2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442" y="1479329"/>
              <a:ext cx="510070" cy="371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9" name="Group 1408">
            <a:extLst>
              <a:ext uri="{FF2B5EF4-FFF2-40B4-BE49-F238E27FC236}">
                <a16:creationId xmlns:a16="http://schemas.microsoft.com/office/drawing/2014/main" id="{B5404076-A6B2-5EE6-226E-0AE736FC03BD}"/>
              </a:ext>
            </a:extLst>
          </p:cNvPr>
          <p:cNvGrpSpPr/>
          <p:nvPr/>
        </p:nvGrpSpPr>
        <p:grpSpPr>
          <a:xfrm>
            <a:off x="9253476" y="1019009"/>
            <a:ext cx="482173" cy="464159"/>
            <a:chOff x="9253476" y="1019009"/>
            <a:chExt cx="482173" cy="464159"/>
          </a:xfrm>
        </p:grpSpPr>
        <p:sp>
          <p:nvSpPr>
            <p:cNvPr id="1408" name="TextBox 1407">
              <a:extLst>
                <a:ext uri="{FF2B5EF4-FFF2-40B4-BE49-F238E27FC236}">
                  <a16:creationId xmlns:a16="http://schemas.microsoft.com/office/drawing/2014/main" id="{39AE9851-9844-F7B9-5818-BCB618D48834}"/>
                </a:ext>
              </a:extLst>
            </p:cNvPr>
            <p:cNvSpPr txBox="1"/>
            <p:nvPr/>
          </p:nvSpPr>
          <p:spPr>
            <a:xfrm>
              <a:off x="9451597" y="1150407"/>
              <a:ext cx="28405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Brilliance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29" name="Picture 22" descr="Quantum Brilliance ‣ QBN - Quantum Business Network">
              <a:extLst>
                <a:ext uri="{FF2B5EF4-FFF2-40B4-BE49-F238E27FC236}">
                  <a16:creationId xmlns:a16="http://schemas.microsoft.com/office/drawing/2014/main" id="{5B3B4C2E-D900-CDCB-280F-6A83F318C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476" y="1019009"/>
              <a:ext cx="464159" cy="46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5" name="Group 1174">
            <a:extLst>
              <a:ext uri="{FF2B5EF4-FFF2-40B4-BE49-F238E27FC236}">
                <a16:creationId xmlns:a16="http://schemas.microsoft.com/office/drawing/2014/main" id="{BB05542C-71EF-A798-A54E-0EFE98E14BCB}"/>
              </a:ext>
            </a:extLst>
          </p:cNvPr>
          <p:cNvGrpSpPr/>
          <p:nvPr/>
        </p:nvGrpSpPr>
        <p:grpSpPr>
          <a:xfrm>
            <a:off x="1580949" y="959018"/>
            <a:ext cx="788267" cy="318644"/>
            <a:chOff x="1580949" y="959018"/>
            <a:chExt cx="788267" cy="318644"/>
          </a:xfrm>
        </p:grpSpPr>
        <p:sp>
          <p:nvSpPr>
            <p:cNvPr id="1173" name="TextBox 1172">
              <a:extLst>
                <a:ext uri="{FF2B5EF4-FFF2-40B4-BE49-F238E27FC236}">
                  <a16:creationId xmlns:a16="http://schemas.microsoft.com/office/drawing/2014/main" id="{68415AFD-2526-BFC6-06A7-A9C763354EAA}"/>
                </a:ext>
              </a:extLst>
            </p:cNvPr>
            <p:cNvSpPr txBox="1"/>
            <p:nvPr/>
          </p:nvSpPr>
          <p:spPr>
            <a:xfrm>
              <a:off x="2075262" y="962182"/>
              <a:ext cx="76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Delta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30" name="Picture 24" descr="Pilot project: export control as a service! | Quantum Delta NL">
              <a:extLst>
                <a:ext uri="{FF2B5EF4-FFF2-40B4-BE49-F238E27FC236}">
                  <a16:creationId xmlns:a16="http://schemas.microsoft.com/office/drawing/2014/main" id="{43127B0A-B646-9328-D8C1-6D9397A46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949" y="959018"/>
              <a:ext cx="788267" cy="318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1" name="Group 1180">
            <a:extLst>
              <a:ext uri="{FF2B5EF4-FFF2-40B4-BE49-F238E27FC236}">
                <a16:creationId xmlns:a16="http://schemas.microsoft.com/office/drawing/2014/main" id="{A4378067-034B-B1CB-9459-EE51DAC12CC0}"/>
              </a:ext>
            </a:extLst>
          </p:cNvPr>
          <p:cNvGrpSpPr/>
          <p:nvPr/>
        </p:nvGrpSpPr>
        <p:grpSpPr>
          <a:xfrm>
            <a:off x="1672138" y="1903229"/>
            <a:ext cx="777382" cy="256536"/>
            <a:chOff x="1672138" y="1903229"/>
            <a:chExt cx="777382" cy="256536"/>
          </a:xfrm>
        </p:grpSpPr>
        <p:sp>
          <p:nvSpPr>
            <p:cNvPr id="1179" name="TextBox 1178">
              <a:extLst>
                <a:ext uri="{FF2B5EF4-FFF2-40B4-BE49-F238E27FC236}">
                  <a16:creationId xmlns:a16="http://schemas.microsoft.com/office/drawing/2014/main" id="{D0661D79-B07D-06E6-C02F-7FB9D799BC76}"/>
                </a:ext>
              </a:extLst>
            </p:cNvPr>
            <p:cNvSpPr txBox="1"/>
            <p:nvPr/>
          </p:nvSpPr>
          <p:spPr>
            <a:xfrm>
              <a:off x="1754207" y="1947712"/>
              <a:ext cx="478878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Futures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33" name="Picture 30" descr="Quantum Futures: Culture | LinkedIn">
              <a:extLst>
                <a:ext uri="{FF2B5EF4-FFF2-40B4-BE49-F238E27FC236}">
                  <a16:creationId xmlns:a16="http://schemas.microsoft.com/office/drawing/2014/main" id="{D24DBCD1-690F-46F0-2CFC-5AC7223E8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138" y="1903229"/>
              <a:ext cx="777382" cy="25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5" name="Group 1184">
            <a:extLst>
              <a:ext uri="{FF2B5EF4-FFF2-40B4-BE49-F238E27FC236}">
                <a16:creationId xmlns:a16="http://schemas.microsoft.com/office/drawing/2014/main" id="{FE95AAEA-345F-A900-AB07-B9DE9415CF6A}"/>
              </a:ext>
            </a:extLst>
          </p:cNvPr>
          <p:cNvGrpSpPr/>
          <p:nvPr/>
        </p:nvGrpSpPr>
        <p:grpSpPr>
          <a:xfrm>
            <a:off x="1661275" y="2301720"/>
            <a:ext cx="827143" cy="264686"/>
            <a:chOff x="1661275" y="2301720"/>
            <a:chExt cx="827143" cy="264686"/>
          </a:xfrm>
        </p:grpSpPr>
        <p:sp>
          <p:nvSpPr>
            <p:cNvPr id="1183" name="TextBox 1182">
              <a:extLst>
                <a:ext uri="{FF2B5EF4-FFF2-40B4-BE49-F238E27FC236}">
                  <a16:creationId xmlns:a16="http://schemas.microsoft.com/office/drawing/2014/main" id="{65E074AF-F27E-BD6F-AA0D-DA49EADC66AE}"/>
                </a:ext>
              </a:extLst>
            </p:cNvPr>
            <p:cNvSpPr txBox="1"/>
            <p:nvPr/>
          </p:nvSpPr>
          <p:spPr>
            <a:xfrm>
              <a:off x="1916976" y="2458454"/>
              <a:ext cx="27443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Motion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58" name="Picture 34" descr="Quantum Motion's Competitors, Revenue, Number of Employees, Funding,  Acquisitions &amp; News - Owler Company Profile">
              <a:extLst>
                <a:ext uri="{FF2B5EF4-FFF2-40B4-BE49-F238E27FC236}">
                  <a16:creationId xmlns:a16="http://schemas.microsoft.com/office/drawing/2014/main" id="{A8448D7B-BB94-C684-6879-EB880F48C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275" y="2301720"/>
              <a:ext cx="827143" cy="264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1" name="Group 1230">
            <a:extLst>
              <a:ext uri="{FF2B5EF4-FFF2-40B4-BE49-F238E27FC236}">
                <a16:creationId xmlns:a16="http://schemas.microsoft.com/office/drawing/2014/main" id="{CCA7AD5F-A2D8-3620-8CB7-73A8EE8F62AB}"/>
              </a:ext>
            </a:extLst>
          </p:cNvPr>
          <p:cNvGrpSpPr/>
          <p:nvPr/>
        </p:nvGrpSpPr>
        <p:grpSpPr>
          <a:xfrm>
            <a:off x="2604225" y="1932881"/>
            <a:ext cx="1008435" cy="285075"/>
            <a:chOff x="2604225" y="1932881"/>
            <a:chExt cx="1008435" cy="285075"/>
          </a:xfrm>
        </p:grpSpPr>
        <p:sp>
          <p:nvSpPr>
            <p:cNvPr id="1229" name="TextBox 1228">
              <a:extLst>
                <a:ext uri="{FF2B5EF4-FFF2-40B4-BE49-F238E27FC236}">
                  <a16:creationId xmlns:a16="http://schemas.microsoft.com/office/drawing/2014/main" id="{F181EE91-AD7E-1485-40D2-46E2420EFA1B}"/>
                </a:ext>
              </a:extLst>
            </p:cNvPr>
            <p:cNvSpPr txBox="1"/>
            <p:nvPr/>
          </p:nvSpPr>
          <p:spPr>
            <a:xfrm>
              <a:off x="3023629" y="2069236"/>
              <a:ext cx="20710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QOT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36" name="Picture 38" descr="QOT - Centre of New Technologies : Centre of New Technologies">
              <a:extLst>
                <a:ext uri="{FF2B5EF4-FFF2-40B4-BE49-F238E27FC236}">
                  <a16:creationId xmlns:a16="http://schemas.microsoft.com/office/drawing/2014/main" id="{88CBB70F-8AF3-8F5F-436E-5610FCA1E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225" y="1932881"/>
              <a:ext cx="1008435" cy="28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9" name="Group 1188">
            <a:extLst>
              <a:ext uri="{FF2B5EF4-FFF2-40B4-BE49-F238E27FC236}">
                <a16:creationId xmlns:a16="http://schemas.microsoft.com/office/drawing/2014/main" id="{254FA8FE-3D1F-884E-7A2C-94FDC13E0150}"/>
              </a:ext>
            </a:extLst>
          </p:cNvPr>
          <p:cNvGrpSpPr/>
          <p:nvPr/>
        </p:nvGrpSpPr>
        <p:grpSpPr>
          <a:xfrm>
            <a:off x="1711173" y="2770871"/>
            <a:ext cx="845283" cy="260299"/>
            <a:chOff x="1711173" y="2770871"/>
            <a:chExt cx="845283" cy="260299"/>
          </a:xfrm>
        </p:grpSpPr>
        <p:sp>
          <p:nvSpPr>
            <p:cNvPr id="1187" name="TextBox 1186">
              <a:extLst>
                <a:ext uri="{FF2B5EF4-FFF2-40B4-BE49-F238E27FC236}">
                  <a16:creationId xmlns:a16="http://schemas.microsoft.com/office/drawing/2014/main" id="{C2DB4566-4449-4075-FF71-5FD4D74AC4DA}"/>
                </a:ext>
              </a:extLst>
            </p:cNvPr>
            <p:cNvSpPr txBox="1"/>
            <p:nvPr/>
          </p:nvSpPr>
          <p:spPr>
            <a:xfrm>
              <a:off x="2007428" y="2901021"/>
              <a:ext cx="30328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Technologies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38" name="Picture 42" descr="Quantum Technologies - Quantum sensor technology rethought">
              <a:extLst>
                <a:ext uri="{FF2B5EF4-FFF2-40B4-BE49-F238E27FC236}">
                  <a16:creationId xmlns:a16="http://schemas.microsoft.com/office/drawing/2014/main" id="{501FD8EC-6353-80A6-89EF-5768C55DF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173" y="2770871"/>
              <a:ext cx="845283" cy="2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E1732BF9-AA4D-9007-CE89-782BEB6C65B2}"/>
              </a:ext>
            </a:extLst>
          </p:cNvPr>
          <p:cNvGrpSpPr/>
          <p:nvPr/>
        </p:nvGrpSpPr>
        <p:grpSpPr>
          <a:xfrm>
            <a:off x="1729602" y="3168379"/>
            <a:ext cx="860199" cy="249735"/>
            <a:chOff x="1729602" y="3168379"/>
            <a:chExt cx="860199" cy="249735"/>
          </a:xfrm>
        </p:grpSpPr>
        <p:sp>
          <p:nvSpPr>
            <p:cNvPr id="1191" name="TextBox 1190">
              <a:extLst>
                <a:ext uri="{FF2B5EF4-FFF2-40B4-BE49-F238E27FC236}">
                  <a16:creationId xmlns:a16="http://schemas.microsoft.com/office/drawing/2014/main" id="{22BE4BD1-AD78-B248-3BE6-CBB257851C09}"/>
                </a:ext>
              </a:extLst>
            </p:cNvPr>
            <p:cNvSpPr txBox="1"/>
            <p:nvPr/>
          </p:nvSpPr>
          <p:spPr>
            <a:xfrm>
              <a:off x="2028381" y="3299687"/>
              <a:ext cx="21672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qtlabs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39" name="Picture 44" descr="Quantum Technology Laboratories • Vienna, Austria">
              <a:extLst>
                <a:ext uri="{FF2B5EF4-FFF2-40B4-BE49-F238E27FC236}">
                  <a16:creationId xmlns:a16="http://schemas.microsoft.com/office/drawing/2014/main" id="{EEE32396-ACD2-BC55-7A34-D18772370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602" y="3168379"/>
              <a:ext cx="860199" cy="249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1" name="Group 1360">
            <a:extLst>
              <a:ext uri="{FF2B5EF4-FFF2-40B4-BE49-F238E27FC236}">
                <a16:creationId xmlns:a16="http://schemas.microsoft.com/office/drawing/2014/main" id="{EE89FAA2-310F-67FD-E2CA-7FE88148AEDC}"/>
              </a:ext>
            </a:extLst>
          </p:cNvPr>
          <p:cNvGrpSpPr/>
          <p:nvPr/>
        </p:nvGrpSpPr>
        <p:grpSpPr>
          <a:xfrm>
            <a:off x="7163800" y="1519567"/>
            <a:ext cx="495103" cy="418893"/>
            <a:chOff x="7163800" y="1519567"/>
            <a:chExt cx="495103" cy="418893"/>
          </a:xfrm>
        </p:grpSpPr>
        <p:sp>
          <p:nvSpPr>
            <p:cNvPr id="1360" name="TextBox 1359">
              <a:extLst>
                <a:ext uri="{FF2B5EF4-FFF2-40B4-BE49-F238E27FC236}">
                  <a16:creationId xmlns:a16="http://schemas.microsoft.com/office/drawing/2014/main" id="{6217A7AB-D720-7E2E-6BA4-56D2212E6634}"/>
                </a:ext>
              </a:extLst>
            </p:cNvPr>
            <p:cNvSpPr txBox="1"/>
            <p:nvPr/>
          </p:nvSpPr>
          <p:spPr>
            <a:xfrm>
              <a:off x="7414925" y="1721781"/>
              <a:ext cx="24397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Quantware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40" name="Picture 46" descr="QuantWare ‣ QBN - Quantum Business Network">
              <a:extLst>
                <a:ext uri="{FF2B5EF4-FFF2-40B4-BE49-F238E27FC236}">
                  <a16:creationId xmlns:a16="http://schemas.microsoft.com/office/drawing/2014/main" id="{083F4B40-A21D-E2FD-1647-F82DD0894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800" y="1519567"/>
              <a:ext cx="418893" cy="41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6" name="Group 1195">
            <a:extLst>
              <a:ext uri="{FF2B5EF4-FFF2-40B4-BE49-F238E27FC236}">
                <a16:creationId xmlns:a16="http://schemas.microsoft.com/office/drawing/2014/main" id="{7634B5B2-32D7-24D1-DE38-AC9FDD616AEC}"/>
              </a:ext>
            </a:extLst>
          </p:cNvPr>
          <p:cNvGrpSpPr/>
          <p:nvPr/>
        </p:nvGrpSpPr>
        <p:grpSpPr>
          <a:xfrm>
            <a:off x="1857853" y="3529420"/>
            <a:ext cx="499176" cy="480066"/>
            <a:chOff x="1857853" y="3529420"/>
            <a:chExt cx="499176" cy="480066"/>
          </a:xfrm>
        </p:grpSpPr>
        <p:sp>
          <p:nvSpPr>
            <p:cNvPr id="1195" name="TextBox 1194">
              <a:extLst>
                <a:ext uri="{FF2B5EF4-FFF2-40B4-BE49-F238E27FC236}">
                  <a16:creationId xmlns:a16="http://schemas.microsoft.com/office/drawing/2014/main" id="{D266847F-7EA5-61F4-9541-81B1678E6775}"/>
                </a:ext>
              </a:extLst>
            </p:cNvPr>
            <p:cNvSpPr txBox="1"/>
            <p:nvPr/>
          </p:nvSpPr>
          <p:spPr>
            <a:xfrm>
              <a:off x="2130685" y="3786366"/>
              <a:ext cx="22634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 X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41" name="Picture 48" descr="Quant-X Security &amp; Coding ‣ QBN - Quantum Business Network">
              <a:extLst>
                <a:ext uri="{FF2B5EF4-FFF2-40B4-BE49-F238E27FC236}">
                  <a16:creationId xmlns:a16="http://schemas.microsoft.com/office/drawing/2014/main" id="{99E9ACE4-E5CB-68B7-92FB-EE43C9B1B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853" y="3529420"/>
              <a:ext cx="480066" cy="48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5" name="Group 1374">
            <a:extLst>
              <a:ext uri="{FF2B5EF4-FFF2-40B4-BE49-F238E27FC236}">
                <a16:creationId xmlns:a16="http://schemas.microsoft.com/office/drawing/2014/main" id="{DB9DC57B-1EE3-80A0-4E9F-DF9C9838B941}"/>
              </a:ext>
            </a:extLst>
          </p:cNvPr>
          <p:cNvGrpSpPr/>
          <p:nvPr/>
        </p:nvGrpSpPr>
        <p:grpSpPr>
          <a:xfrm>
            <a:off x="4258682" y="2393074"/>
            <a:ext cx="4708675" cy="2648256"/>
            <a:chOff x="4258682" y="2393074"/>
            <a:chExt cx="4708675" cy="2648256"/>
          </a:xfrm>
        </p:grpSpPr>
        <p:pic>
          <p:nvPicPr>
            <p:cNvPr id="4" name="Picture 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A368A9-A92B-4729-C0F2-5092B659B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189" y="2393074"/>
              <a:ext cx="2160762" cy="12991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99AD2B-5789-6614-5E8A-CA2F2FCC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8682" y="3661403"/>
              <a:ext cx="489143" cy="5096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678C2D-F2D6-9283-6ABD-200F0A89133A}"/>
                </a:ext>
              </a:extLst>
            </p:cNvPr>
            <p:cNvSpPr txBox="1"/>
            <p:nvPr/>
          </p:nvSpPr>
          <p:spPr>
            <a:xfrm>
              <a:off x="4827106" y="3746942"/>
              <a:ext cx="4140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rgbClr val="382A8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191 members – all from European countries</a:t>
              </a:r>
              <a:endParaRPr lang="en-DE" sz="1600">
                <a:solidFill>
                  <a:srgbClr val="382A8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3A0914-82F4-2FA3-BEF4-89B2E1655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9701" y="4213342"/>
              <a:ext cx="327106" cy="340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BE2936-2DAA-9924-8BF7-F26AA1EAEFCC}"/>
                </a:ext>
              </a:extLst>
            </p:cNvPr>
            <p:cNvSpPr txBox="1"/>
            <p:nvPr/>
          </p:nvSpPr>
          <p:spPr>
            <a:xfrm>
              <a:off x="4827106" y="4214469"/>
              <a:ext cx="4140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rgbClr val="382A8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153 members from 18 EU Member States</a:t>
              </a:r>
              <a:endParaRPr lang="en-DE" sz="1600">
                <a:solidFill>
                  <a:srgbClr val="382A8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419C2-E681-C9E2-DD7A-FB5337704DAE}"/>
                </a:ext>
              </a:extLst>
            </p:cNvPr>
            <p:cNvSpPr txBox="1"/>
            <p:nvPr/>
          </p:nvSpPr>
          <p:spPr>
            <a:xfrm>
              <a:off x="4827105" y="4650713"/>
              <a:ext cx="4140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rgbClr val="382A8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38 members from other European nations</a:t>
              </a:r>
              <a:endParaRPr lang="en-DE" sz="1600">
                <a:solidFill>
                  <a:srgbClr val="382A8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7ED9C1-450C-BD65-0D5B-10F24C92DA6E}"/>
                </a:ext>
              </a:extLst>
            </p:cNvPr>
            <p:cNvGrpSpPr/>
            <p:nvPr/>
          </p:nvGrpSpPr>
          <p:grpSpPr>
            <a:xfrm>
              <a:off x="4293384" y="4598650"/>
              <a:ext cx="424637" cy="442680"/>
              <a:chOff x="2989393" y="4746286"/>
              <a:chExt cx="1007774" cy="990144"/>
            </a:xfrm>
          </p:grpSpPr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AF19750C-16F4-2E5D-F320-E2DAEAFCB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131350" y="4746286"/>
                <a:ext cx="392236" cy="392236"/>
              </a:xfrm>
              <a:prstGeom prst="rect">
                <a:avLst/>
              </a:prstGeom>
            </p:spPr>
          </p:pic>
          <p:pic>
            <p:nvPicPr>
              <p:cNvPr id="13" name="Picture 47" descr="Icon&#10;&#10;Description automatically generated">
                <a:extLst>
                  <a:ext uri="{FF2B5EF4-FFF2-40B4-BE49-F238E27FC236}">
                    <a16:creationId xmlns:a16="http://schemas.microsoft.com/office/drawing/2014/main" id="{E3BCECEE-53CB-5687-61AE-309BDB5C4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989393" y="5101095"/>
                <a:ext cx="428587" cy="263530"/>
              </a:xfrm>
              <a:prstGeom prst="rect">
                <a:avLst/>
              </a:prstGeom>
            </p:spPr>
          </p:pic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16303E88-5CA2-FFCD-BE9D-E2ED092A98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8"/>
              <a:srcRect t="14113"/>
              <a:stretch/>
            </p:blipFill>
            <p:spPr>
              <a:xfrm>
                <a:off x="3217480" y="5377500"/>
                <a:ext cx="417906" cy="358930"/>
              </a:xfrm>
              <a:prstGeom prst="rect">
                <a:avLst/>
              </a:prstGeom>
            </p:spPr>
          </p:pic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26D6B280-2958-AE98-C7A9-EFCAC7858C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9"/>
              <a:srcRect b="12124"/>
              <a:stretch/>
            </p:blipFill>
            <p:spPr>
              <a:xfrm>
                <a:off x="3552759" y="5167980"/>
                <a:ext cx="444408" cy="390527"/>
              </a:xfrm>
              <a:prstGeom prst="rect">
                <a:avLst/>
              </a:prstGeom>
            </p:spPr>
          </p:pic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671CD2A7-ED89-F5F7-AB05-1F3322C2D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0"/>
              <a:srcRect t="13398" b="12124"/>
              <a:stretch/>
            </p:blipFill>
            <p:spPr>
              <a:xfrm>
                <a:off x="3515181" y="4877139"/>
                <a:ext cx="444408" cy="330986"/>
              </a:xfrm>
              <a:prstGeom prst="rect">
                <a:avLst/>
              </a:prstGeom>
            </p:spPr>
          </p:pic>
        </p:grpSp>
        <p:sp>
          <p:nvSpPr>
            <p:cNvPr id="42" name="AutoShape 50" descr="QUARTIQ GmbH – QTSpace">
              <a:extLst>
                <a:ext uri="{FF2B5EF4-FFF2-40B4-BE49-F238E27FC236}">
                  <a16:creationId xmlns:a16="http://schemas.microsoft.com/office/drawing/2014/main" id="{B1F3C61B-8E92-130A-4720-65E8EF2A3BB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27393" y="3317465"/>
              <a:ext cx="45719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</p:grpSp>
      <p:grpSp>
        <p:nvGrpSpPr>
          <p:cNvPr id="1199" name="Group 1198">
            <a:extLst>
              <a:ext uri="{FF2B5EF4-FFF2-40B4-BE49-F238E27FC236}">
                <a16:creationId xmlns:a16="http://schemas.microsoft.com/office/drawing/2014/main" id="{F320E7BA-D971-D496-51E0-8539A53E96C5}"/>
              </a:ext>
            </a:extLst>
          </p:cNvPr>
          <p:cNvGrpSpPr/>
          <p:nvPr/>
        </p:nvGrpSpPr>
        <p:grpSpPr>
          <a:xfrm>
            <a:off x="1805922" y="4140375"/>
            <a:ext cx="584478" cy="233867"/>
            <a:chOff x="1805922" y="4140375"/>
            <a:chExt cx="584478" cy="233867"/>
          </a:xfrm>
        </p:grpSpPr>
        <p:sp>
          <p:nvSpPr>
            <p:cNvPr id="1197" name="TextBox 1196">
              <a:extLst>
                <a:ext uri="{FF2B5EF4-FFF2-40B4-BE49-F238E27FC236}">
                  <a16:creationId xmlns:a16="http://schemas.microsoft.com/office/drawing/2014/main" id="{A6E5387E-9E33-0A86-0911-83313695A2A4}"/>
                </a:ext>
              </a:extLst>
            </p:cNvPr>
            <p:cNvSpPr txBox="1"/>
            <p:nvPr/>
          </p:nvSpPr>
          <p:spPr>
            <a:xfrm>
              <a:off x="1954928" y="4189173"/>
              <a:ext cx="22313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quartiq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6" name="Picture 52" descr="QUARTIQ GmbH – QTSpace">
              <a:extLst>
                <a:ext uri="{FF2B5EF4-FFF2-40B4-BE49-F238E27FC236}">
                  <a16:creationId xmlns:a16="http://schemas.microsoft.com/office/drawing/2014/main" id="{79FC8790-ACDC-AB9C-8678-781874AEC8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922" y="4140375"/>
              <a:ext cx="584478" cy="23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1" name="Group 1200">
            <a:extLst>
              <a:ext uri="{FF2B5EF4-FFF2-40B4-BE49-F238E27FC236}">
                <a16:creationId xmlns:a16="http://schemas.microsoft.com/office/drawing/2014/main" id="{AFC97495-9643-A0B6-A1B0-E61427733629}"/>
              </a:ext>
            </a:extLst>
          </p:cNvPr>
          <p:cNvGrpSpPr/>
          <p:nvPr/>
        </p:nvGrpSpPr>
        <p:grpSpPr>
          <a:xfrm>
            <a:off x="1785967" y="4580363"/>
            <a:ext cx="661883" cy="208907"/>
            <a:chOff x="1785967" y="4580363"/>
            <a:chExt cx="661883" cy="208907"/>
          </a:xfrm>
        </p:grpSpPr>
        <p:sp>
          <p:nvSpPr>
            <p:cNvPr id="1200" name="TextBox 1199">
              <a:extLst>
                <a:ext uri="{FF2B5EF4-FFF2-40B4-BE49-F238E27FC236}">
                  <a16:creationId xmlns:a16="http://schemas.microsoft.com/office/drawing/2014/main" id="{8EF006FE-8BD6-7CC9-8AF8-950A3A973F54}"/>
                </a:ext>
              </a:extLst>
            </p:cNvPr>
            <p:cNvSpPr txBox="1"/>
            <p:nvPr/>
          </p:nvSpPr>
          <p:spPr>
            <a:xfrm>
              <a:off x="1841092" y="4613856"/>
              <a:ext cx="21352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Qubit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43" name="Picture 54" descr="Qubit Pharmaceuticals honored to announce the arrival of renowned  researcher Dr. Alberto Peruzzo as R&amp;D Lead in Quantum Computing">
              <a:extLst>
                <a:ext uri="{FF2B5EF4-FFF2-40B4-BE49-F238E27FC236}">
                  <a16:creationId xmlns:a16="http://schemas.microsoft.com/office/drawing/2014/main" id="{A6ABBE83-C2FB-0552-47CE-678C6674F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67" y="4580363"/>
              <a:ext cx="661883" cy="208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5" name="Group 1204">
            <a:extLst>
              <a:ext uri="{FF2B5EF4-FFF2-40B4-BE49-F238E27FC236}">
                <a16:creationId xmlns:a16="http://schemas.microsoft.com/office/drawing/2014/main" id="{6CCD9259-250C-68F8-0DC6-21F9CB51B6BF}"/>
              </a:ext>
            </a:extLst>
          </p:cNvPr>
          <p:cNvGrpSpPr/>
          <p:nvPr/>
        </p:nvGrpSpPr>
        <p:grpSpPr>
          <a:xfrm>
            <a:off x="1715215" y="5663357"/>
            <a:ext cx="599746" cy="359129"/>
            <a:chOff x="1715215" y="5663357"/>
            <a:chExt cx="599746" cy="359129"/>
          </a:xfrm>
        </p:grpSpPr>
        <p:sp>
          <p:nvSpPr>
            <p:cNvPr id="1203" name="TextBox 1202">
              <a:extLst>
                <a:ext uri="{FF2B5EF4-FFF2-40B4-BE49-F238E27FC236}">
                  <a16:creationId xmlns:a16="http://schemas.microsoft.com/office/drawing/2014/main" id="{5CF5B046-9F23-EB37-D076-C3B246E9A316}"/>
                </a:ext>
              </a:extLst>
            </p:cNvPr>
            <p:cNvSpPr txBox="1"/>
            <p:nvPr/>
          </p:nvSpPr>
          <p:spPr>
            <a:xfrm>
              <a:off x="2007428" y="5865514"/>
              <a:ext cx="11825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QuIX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44" name="Picture 56" descr="IVAM - Quix Quantum B.V.">
              <a:extLst>
                <a:ext uri="{FF2B5EF4-FFF2-40B4-BE49-F238E27FC236}">
                  <a16:creationId xmlns:a16="http://schemas.microsoft.com/office/drawing/2014/main" id="{DE8B9160-5563-B1E1-7D97-873F47649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215" y="5663357"/>
              <a:ext cx="599746" cy="35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7" name="Group 1256">
            <a:extLst>
              <a:ext uri="{FF2B5EF4-FFF2-40B4-BE49-F238E27FC236}">
                <a16:creationId xmlns:a16="http://schemas.microsoft.com/office/drawing/2014/main" id="{A7ABC60A-53F3-8FC1-68FE-3AAFC08CE9A3}"/>
              </a:ext>
            </a:extLst>
          </p:cNvPr>
          <p:cNvGrpSpPr/>
          <p:nvPr/>
        </p:nvGrpSpPr>
        <p:grpSpPr>
          <a:xfrm>
            <a:off x="2359343" y="5879904"/>
            <a:ext cx="768110" cy="320046"/>
            <a:chOff x="2359343" y="5879904"/>
            <a:chExt cx="768110" cy="320046"/>
          </a:xfrm>
        </p:grpSpPr>
        <p:sp>
          <p:nvSpPr>
            <p:cNvPr id="1255" name="TextBox 1254">
              <a:extLst>
                <a:ext uri="{FF2B5EF4-FFF2-40B4-BE49-F238E27FC236}">
                  <a16:creationId xmlns:a16="http://schemas.microsoft.com/office/drawing/2014/main" id="{B66B94D9-C251-E490-C1A3-7636047CB98E}"/>
                </a:ext>
              </a:extLst>
            </p:cNvPr>
            <p:cNvSpPr txBox="1"/>
            <p:nvPr/>
          </p:nvSpPr>
          <p:spPr>
            <a:xfrm>
              <a:off x="2828455" y="6045109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Quside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46" name="Picture 60" descr="TRUMPF Venture Invests in Quantum Tech Startup Quside">
              <a:extLst>
                <a:ext uri="{FF2B5EF4-FFF2-40B4-BE49-F238E27FC236}">
                  <a16:creationId xmlns:a16="http://schemas.microsoft.com/office/drawing/2014/main" id="{6D38C59F-CB93-8862-FDC8-5B819DAD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343" y="5879904"/>
              <a:ext cx="768110" cy="320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8" name="Group 1287">
            <a:extLst>
              <a:ext uri="{FF2B5EF4-FFF2-40B4-BE49-F238E27FC236}">
                <a16:creationId xmlns:a16="http://schemas.microsoft.com/office/drawing/2014/main" id="{E26D338B-9669-161C-2757-5BEC44DC5513}"/>
              </a:ext>
            </a:extLst>
          </p:cNvPr>
          <p:cNvGrpSpPr/>
          <p:nvPr/>
        </p:nvGrpSpPr>
        <p:grpSpPr>
          <a:xfrm>
            <a:off x="3246704" y="5930052"/>
            <a:ext cx="876235" cy="209715"/>
            <a:chOff x="3246704" y="5930052"/>
            <a:chExt cx="876235" cy="209715"/>
          </a:xfrm>
        </p:grpSpPr>
        <p:sp>
          <p:nvSpPr>
            <p:cNvPr id="1287" name="TextBox 1286">
              <a:extLst>
                <a:ext uri="{FF2B5EF4-FFF2-40B4-BE49-F238E27FC236}">
                  <a16:creationId xmlns:a16="http://schemas.microsoft.com/office/drawing/2014/main" id="{A91534DB-8A55-C8BE-DA27-C6B717FF4F02}"/>
                </a:ext>
              </a:extLst>
            </p:cNvPr>
            <p:cNvSpPr txBox="1"/>
            <p:nvPr/>
          </p:nvSpPr>
          <p:spPr>
            <a:xfrm>
              <a:off x="3776317" y="5936765"/>
              <a:ext cx="26962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Valley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47" name="Picture 62" descr="Homepage - QVLS | Quantum Valley Lower Saxony">
              <a:extLst>
                <a:ext uri="{FF2B5EF4-FFF2-40B4-BE49-F238E27FC236}">
                  <a16:creationId xmlns:a16="http://schemas.microsoft.com/office/drawing/2014/main" id="{48DC80E1-BBC0-F599-EBBA-C390FEE01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704" y="5930052"/>
              <a:ext cx="876235" cy="209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4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C0E682-6700-64E9-D8D7-27F30EFF114E}"/>
              </a:ext>
            </a:extLst>
          </p:cNvPr>
          <p:cNvPicPr>
            <a:picLocks noChangeAspect="1"/>
          </p:cNvPicPr>
          <p:nvPr/>
        </p:nvPicPr>
        <p:blipFill>
          <a:blip r:embed="rId146"/>
          <a:stretch>
            <a:fillRect/>
          </a:stretch>
        </p:blipFill>
        <p:spPr>
          <a:xfrm>
            <a:off x="4314484" y="6008645"/>
            <a:ext cx="571075" cy="88257"/>
          </a:xfrm>
          <a:prstGeom prst="rect">
            <a:avLst/>
          </a:prstGeom>
        </p:spPr>
      </p:pic>
      <p:grpSp>
        <p:nvGrpSpPr>
          <p:cNvPr id="1309" name="Group 1308">
            <a:extLst>
              <a:ext uri="{FF2B5EF4-FFF2-40B4-BE49-F238E27FC236}">
                <a16:creationId xmlns:a16="http://schemas.microsoft.com/office/drawing/2014/main" id="{AB10808E-8091-213A-D93C-8F9EE79BEF25}"/>
              </a:ext>
            </a:extLst>
          </p:cNvPr>
          <p:cNvGrpSpPr/>
          <p:nvPr/>
        </p:nvGrpSpPr>
        <p:grpSpPr>
          <a:xfrm>
            <a:off x="4208503" y="1181816"/>
            <a:ext cx="550435" cy="217604"/>
            <a:chOff x="4208503" y="1181816"/>
            <a:chExt cx="550435" cy="217604"/>
          </a:xfrm>
        </p:grpSpPr>
        <p:sp>
          <p:nvSpPr>
            <p:cNvPr id="1307" name="TextBox 1306">
              <a:extLst>
                <a:ext uri="{FF2B5EF4-FFF2-40B4-BE49-F238E27FC236}">
                  <a16:creationId xmlns:a16="http://schemas.microsoft.com/office/drawing/2014/main" id="{9B53AE0E-EF61-9C64-5DCF-AFDE18EF2122}"/>
                </a:ext>
              </a:extLst>
            </p:cNvPr>
            <p:cNvSpPr txBox="1"/>
            <p:nvPr/>
          </p:nvSpPr>
          <p:spPr>
            <a:xfrm>
              <a:off x="4574207" y="1242057"/>
              <a:ext cx="184731" cy="13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GB" sz="100">
                <a:solidFill>
                  <a:schemeClr val="bg1"/>
                </a:solidFill>
              </a:endParaRPr>
            </a:p>
            <a:p>
              <a:pPr algn="l"/>
              <a:endParaRPr lang="en-GB" sz="100">
                <a:solidFill>
                  <a:schemeClr val="bg1"/>
                </a:solidFill>
              </a:endParaRPr>
            </a:p>
            <a:p>
              <a:pPr algn="l"/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1" name="Picture 66" descr="RedWave Labs Israel">
              <a:extLst>
                <a:ext uri="{FF2B5EF4-FFF2-40B4-BE49-F238E27FC236}">
                  <a16:creationId xmlns:a16="http://schemas.microsoft.com/office/drawing/2014/main" id="{2624B84E-8F84-70E8-5B8B-88CB9A788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503" y="1181816"/>
              <a:ext cx="484407" cy="21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7" name="Group 1316">
            <a:extLst>
              <a:ext uri="{FF2B5EF4-FFF2-40B4-BE49-F238E27FC236}">
                <a16:creationId xmlns:a16="http://schemas.microsoft.com/office/drawing/2014/main" id="{C74AB080-449B-C2A3-8B09-4658822F0A08}"/>
              </a:ext>
            </a:extLst>
          </p:cNvPr>
          <p:cNvGrpSpPr/>
          <p:nvPr/>
        </p:nvGrpSpPr>
        <p:grpSpPr>
          <a:xfrm>
            <a:off x="5031127" y="5865964"/>
            <a:ext cx="596063" cy="335286"/>
            <a:chOff x="5031127" y="5865964"/>
            <a:chExt cx="596063" cy="335286"/>
          </a:xfrm>
        </p:grpSpPr>
        <p:sp>
          <p:nvSpPr>
            <p:cNvPr id="1316" name="TextBox 1315">
              <a:extLst>
                <a:ext uri="{FF2B5EF4-FFF2-40B4-BE49-F238E27FC236}">
                  <a16:creationId xmlns:a16="http://schemas.microsoft.com/office/drawing/2014/main" id="{B58D662E-2782-3E53-A178-2D359B398F7C}"/>
                </a:ext>
              </a:extLst>
            </p:cNvPr>
            <p:cNvSpPr txBox="1"/>
            <p:nvPr/>
          </p:nvSpPr>
          <p:spPr>
            <a:xfrm>
              <a:off x="5275851" y="5887928"/>
              <a:ext cx="23436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Riverlane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2" name="Picture 68" descr="Riverlane | LinkedIn">
              <a:extLst>
                <a:ext uri="{FF2B5EF4-FFF2-40B4-BE49-F238E27FC236}">
                  <a16:creationId xmlns:a16="http://schemas.microsoft.com/office/drawing/2014/main" id="{E0C5D6C7-C32D-2AE1-8551-1930253D7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127" y="5865964"/>
              <a:ext cx="596063" cy="33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7" name="Group 1336">
            <a:extLst>
              <a:ext uri="{FF2B5EF4-FFF2-40B4-BE49-F238E27FC236}">
                <a16:creationId xmlns:a16="http://schemas.microsoft.com/office/drawing/2014/main" id="{F943D677-ED04-219E-D152-AC48E64BA7A5}"/>
              </a:ext>
            </a:extLst>
          </p:cNvPr>
          <p:cNvGrpSpPr/>
          <p:nvPr/>
        </p:nvGrpSpPr>
        <p:grpSpPr>
          <a:xfrm>
            <a:off x="5724520" y="5887928"/>
            <a:ext cx="734910" cy="293964"/>
            <a:chOff x="5724520" y="5887928"/>
            <a:chExt cx="734910" cy="293964"/>
          </a:xfrm>
        </p:grpSpPr>
        <p:sp>
          <p:nvSpPr>
            <p:cNvPr id="1336" name="TextBox 1335">
              <a:extLst>
                <a:ext uri="{FF2B5EF4-FFF2-40B4-BE49-F238E27FC236}">
                  <a16:creationId xmlns:a16="http://schemas.microsoft.com/office/drawing/2014/main" id="{31F6341E-6B65-F328-CC74-31BD2F1B470F}"/>
                </a:ext>
              </a:extLst>
            </p:cNvPr>
            <p:cNvSpPr txBox="1"/>
            <p:nvPr/>
          </p:nvSpPr>
          <p:spPr>
            <a:xfrm>
              <a:off x="5949617" y="5945199"/>
              <a:ext cx="21352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Bosch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3" name="Picture 70" descr="ROBERT BOSCH GMBH (BOSCH) – Federate SDV">
              <a:extLst>
                <a:ext uri="{FF2B5EF4-FFF2-40B4-BE49-F238E27FC236}">
                  <a16:creationId xmlns:a16="http://schemas.microsoft.com/office/drawing/2014/main" id="{A5C991AC-94CE-0E24-7507-A15AE7668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0" y="5887928"/>
              <a:ext cx="734910" cy="29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7CF616B7-7D1D-293A-3B3C-BE804228FF0C}"/>
              </a:ext>
            </a:extLst>
          </p:cNvPr>
          <p:cNvGrpSpPr/>
          <p:nvPr/>
        </p:nvGrpSpPr>
        <p:grpSpPr>
          <a:xfrm>
            <a:off x="5547522" y="5458030"/>
            <a:ext cx="1226672" cy="316891"/>
            <a:chOff x="5547522" y="5458030"/>
            <a:chExt cx="1226672" cy="316891"/>
          </a:xfrm>
        </p:grpSpPr>
        <p:sp>
          <p:nvSpPr>
            <p:cNvPr id="1334" name="TextBox 1333">
              <a:extLst>
                <a:ext uri="{FF2B5EF4-FFF2-40B4-BE49-F238E27FC236}">
                  <a16:creationId xmlns:a16="http://schemas.microsoft.com/office/drawing/2014/main" id="{435D9008-F4EF-95BA-0223-348F29A3DC70}"/>
                </a:ext>
              </a:extLst>
            </p:cNvPr>
            <p:cNvSpPr txBox="1"/>
            <p:nvPr/>
          </p:nvSpPr>
          <p:spPr>
            <a:xfrm>
              <a:off x="5932558" y="5648710"/>
              <a:ext cx="26802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Rohde&amp;Schwarz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4" name="Picture 72" descr="Rohde &amp; Schwarz Cybersecurity GmbH | Assuring and Implementing Cybersecurity  and Data Protection for Public Clouds">
              <a:extLst>
                <a:ext uri="{FF2B5EF4-FFF2-40B4-BE49-F238E27FC236}">
                  <a16:creationId xmlns:a16="http://schemas.microsoft.com/office/drawing/2014/main" id="{98908935-20DC-94DA-2266-D34442422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522" y="5458030"/>
              <a:ext cx="1226672" cy="31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5" name="Group 1314">
            <a:extLst>
              <a:ext uri="{FF2B5EF4-FFF2-40B4-BE49-F238E27FC236}">
                <a16:creationId xmlns:a16="http://schemas.microsoft.com/office/drawing/2014/main" id="{92D4FC7C-EC25-E983-6682-9E40998FE8CB}"/>
              </a:ext>
            </a:extLst>
          </p:cNvPr>
          <p:cNvGrpSpPr/>
          <p:nvPr/>
        </p:nvGrpSpPr>
        <p:grpSpPr>
          <a:xfrm>
            <a:off x="4700383" y="5482792"/>
            <a:ext cx="832926" cy="299875"/>
            <a:chOff x="4700383" y="5482792"/>
            <a:chExt cx="832926" cy="299875"/>
          </a:xfrm>
        </p:grpSpPr>
        <p:sp>
          <p:nvSpPr>
            <p:cNvPr id="1314" name="TextBox 1313">
              <a:extLst>
                <a:ext uri="{FF2B5EF4-FFF2-40B4-BE49-F238E27FC236}">
                  <a16:creationId xmlns:a16="http://schemas.microsoft.com/office/drawing/2014/main" id="{B2FAA6A6-EEF2-6BA1-FC04-1487EE4DC09B}"/>
                </a:ext>
              </a:extLst>
            </p:cNvPr>
            <p:cNvSpPr txBox="1"/>
            <p:nvPr/>
          </p:nvSpPr>
          <p:spPr>
            <a:xfrm>
              <a:off x="4803375" y="5525991"/>
              <a:ext cx="23436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Rotonium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98" name="Picture 74" descr="Homepage - QuIC">
              <a:extLst>
                <a:ext uri="{FF2B5EF4-FFF2-40B4-BE49-F238E27FC236}">
                  <a16:creationId xmlns:a16="http://schemas.microsoft.com/office/drawing/2014/main" id="{0D307F7B-D200-F610-C66B-1D6BB59DC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383" y="5482792"/>
              <a:ext cx="832926" cy="29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9" name="Group 1348">
            <a:extLst>
              <a:ext uri="{FF2B5EF4-FFF2-40B4-BE49-F238E27FC236}">
                <a16:creationId xmlns:a16="http://schemas.microsoft.com/office/drawing/2014/main" id="{085F5969-E036-0F73-973B-106FB99D1D94}"/>
              </a:ext>
            </a:extLst>
          </p:cNvPr>
          <p:cNvGrpSpPr/>
          <p:nvPr/>
        </p:nvGrpSpPr>
        <p:grpSpPr>
          <a:xfrm>
            <a:off x="6799372" y="5567356"/>
            <a:ext cx="889798" cy="201916"/>
            <a:chOff x="6799372" y="5567356"/>
            <a:chExt cx="889798" cy="201916"/>
          </a:xfrm>
        </p:grpSpPr>
        <p:sp>
          <p:nvSpPr>
            <p:cNvPr id="1348" name="TextBox 1347">
              <a:extLst>
                <a:ext uri="{FF2B5EF4-FFF2-40B4-BE49-F238E27FC236}">
                  <a16:creationId xmlns:a16="http://schemas.microsoft.com/office/drawing/2014/main" id="{7645E221-A8E0-5EBC-9587-F8337B414485}"/>
                </a:ext>
              </a:extLst>
            </p:cNvPr>
            <p:cNvSpPr txBox="1"/>
            <p:nvPr/>
          </p:nvSpPr>
          <p:spPr>
            <a:xfrm>
              <a:off x="7206669" y="5627819"/>
              <a:ext cx="23596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Rudolfovo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00" name="Picture 76">
              <a:extLst>
                <a:ext uri="{FF2B5EF4-FFF2-40B4-BE49-F238E27FC236}">
                  <a16:creationId xmlns:a16="http://schemas.microsoft.com/office/drawing/2014/main" id="{8EFB8A1E-7421-664E-4386-BD789F411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372" y="5567356"/>
              <a:ext cx="889798" cy="20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9" name="Group 1398">
            <a:extLst>
              <a:ext uri="{FF2B5EF4-FFF2-40B4-BE49-F238E27FC236}">
                <a16:creationId xmlns:a16="http://schemas.microsoft.com/office/drawing/2014/main" id="{B92B27D5-3A75-7E01-021E-D538E9836458}"/>
              </a:ext>
            </a:extLst>
          </p:cNvPr>
          <p:cNvGrpSpPr/>
          <p:nvPr/>
        </p:nvGrpSpPr>
        <p:grpSpPr>
          <a:xfrm>
            <a:off x="8547530" y="5590222"/>
            <a:ext cx="434746" cy="215219"/>
            <a:chOff x="8547530" y="5590222"/>
            <a:chExt cx="434746" cy="215219"/>
          </a:xfrm>
        </p:grpSpPr>
        <p:sp>
          <p:nvSpPr>
            <p:cNvPr id="1398" name="TextBox 1397">
              <a:extLst>
                <a:ext uri="{FF2B5EF4-FFF2-40B4-BE49-F238E27FC236}">
                  <a16:creationId xmlns:a16="http://schemas.microsoft.com/office/drawing/2014/main" id="{06D1331E-96FF-F1AA-9261-CF8656091B2E}"/>
                </a:ext>
              </a:extLst>
            </p:cNvPr>
            <p:cNvSpPr txBox="1"/>
            <p:nvPr/>
          </p:nvSpPr>
          <p:spPr>
            <a:xfrm>
              <a:off x="8739752" y="5697719"/>
              <a:ext cx="205505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SAP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6" name="Picture 80">
              <a:extLst>
                <a:ext uri="{FF2B5EF4-FFF2-40B4-BE49-F238E27FC236}">
                  <a16:creationId xmlns:a16="http://schemas.microsoft.com/office/drawing/2014/main" id="{8F607F29-369F-66F5-DBA8-0C505AE48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7530" y="5590222"/>
              <a:ext cx="434746" cy="21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1" name="Group 1410">
            <a:extLst>
              <a:ext uri="{FF2B5EF4-FFF2-40B4-BE49-F238E27FC236}">
                <a16:creationId xmlns:a16="http://schemas.microsoft.com/office/drawing/2014/main" id="{50EFA7D3-7F7C-C769-A2B9-279DEE463A6A}"/>
              </a:ext>
            </a:extLst>
          </p:cNvPr>
          <p:cNvGrpSpPr/>
          <p:nvPr/>
        </p:nvGrpSpPr>
        <p:grpSpPr>
          <a:xfrm>
            <a:off x="9052551" y="5588817"/>
            <a:ext cx="771371" cy="158995"/>
            <a:chOff x="9052551" y="5588817"/>
            <a:chExt cx="771371" cy="158995"/>
          </a:xfrm>
        </p:grpSpPr>
        <p:sp>
          <p:nvSpPr>
            <p:cNvPr id="1410" name="TextBox 1409">
              <a:extLst>
                <a:ext uri="{FF2B5EF4-FFF2-40B4-BE49-F238E27FC236}">
                  <a16:creationId xmlns:a16="http://schemas.microsoft.com/office/drawing/2014/main" id="{B6DBED8D-9A6D-AFA8-DDB1-FD749A67B3B8}"/>
                </a:ext>
              </a:extLst>
            </p:cNvPr>
            <p:cNvSpPr txBox="1"/>
            <p:nvPr/>
          </p:nvSpPr>
          <p:spPr>
            <a:xfrm>
              <a:off x="9390605" y="5626110"/>
              <a:ext cx="22634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Sateliot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7" name="Picture 82" descr="GSMA | Sateliot - Membership">
              <a:extLst>
                <a:ext uri="{FF2B5EF4-FFF2-40B4-BE49-F238E27FC236}">
                  <a16:creationId xmlns:a16="http://schemas.microsoft.com/office/drawing/2014/main" id="{4A2AB62F-C2E8-2689-B202-B29A546B1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551" y="5588817"/>
              <a:ext cx="771371" cy="15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6" name="Group 1435">
            <a:extLst>
              <a:ext uri="{FF2B5EF4-FFF2-40B4-BE49-F238E27FC236}">
                <a16:creationId xmlns:a16="http://schemas.microsoft.com/office/drawing/2014/main" id="{E164B25D-92F9-9B42-E0D3-69DC33ACC6D4}"/>
              </a:ext>
            </a:extLst>
          </p:cNvPr>
          <p:cNvGrpSpPr/>
          <p:nvPr/>
        </p:nvGrpSpPr>
        <p:grpSpPr>
          <a:xfrm>
            <a:off x="9883358" y="4489887"/>
            <a:ext cx="572394" cy="234588"/>
            <a:chOff x="9883358" y="4489887"/>
            <a:chExt cx="572394" cy="234588"/>
          </a:xfrm>
        </p:grpSpPr>
        <p:sp>
          <p:nvSpPr>
            <p:cNvPr id="1435" name="TextBox 1434">
              <a:extLst>
                <a:ext uri="{FF2B5EF4-FFF2-40B4-BE49-F238E27FC236}">
                  <a16:creationId xmlns:a16="http://schemas.microsoft.com/office/drawing/2014/main" id="{12FA63B0-ED0A-7CFE-485A-2E672C8EF7D5}"/>
                </a:ext>
              </a:extLst>
            </p:cNvPr>
            <p:cNvSpPr txBox="1"/>
            <p:nvPr/>
          </p:nvSpPr>
          <p:spPr>
            <a:xfrm>
              <a:off x="10131763" y="4561301"/>
              <a:ext cx="23115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SemiQon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59" name="Picture 86" descr="SemiQon, Qblox earn EIC grant for 30-month project - Inside Quantum  Technology">
              <a:extLst>
                <a:ext uri="{FF2B5EF4-FFF2-40B4-BE49-F238E27FC236}">
                  <a16:creationId xmlns:a16="http://schemas.microsoft.com/office/drawing/2014/main" id="{15FA9D3E-A7E1-2121-3AF8-5A2CF6A8D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3358" y="4489887"/>
              <a:ext cx="572394" cy="234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8" name="Group 1437">
            <a:extLst>
              <a:ext uri="{FF2B5EF4-FFF2-40B4-BE49-F238E27FC236}">
                <a16:creationId xmlns:a16="http://schemas.microsoft.com/office/drawing/2014/main" id="{E71F2028-4099-DF39-DA7F-E9BE38AD315F}"/>
              </a:ext>
            </a:extLst>
          </p:cNvPr>
          <p:cNvGrpSpPr/>
          <p:nvPr/>
        </p:nvGrpSpPr>
        <p:grpSpPr>
          <a:xfrm>
            <a:off x="9777655" y="4963451"/>
            <a:ext cx="752102" cy="194293"/>
            <a:chOff x="9777655" y="4963451"/>
            <a:chExt cx="752102" cy="194293"/>
          </a:xfrm>
        </p:grpSpPr>
        <p:sp>
          <p:nvSpPr>
            <p:cNvPr id="1437" name="TextBox 1436">
              <a:extLst>
                <a:ext uri="{FF2B5EF4-FFF2-40B4-BE49-F238E27FC236}">
                  <a16:creationId xmlns:a16="http://schemas.microsoft.com/office/drawing/2014/main" id="{045F2F38-A1E7-B7DB-BB0C-B8D8E1A92F1F}"/>
                </a:ext>
              </a:extLst>
            </p:cNvPr>
            <p:cNvSpPr txBox="1"/>
            <p:nvPr/>
          </p:nvSpPr>
          <p:spPr>
            <a:xfrm>
              <a:off x="10176415" y="5016040"/>
              <a:ext cx="28565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Silicon Austria Labs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60" name="Picture 88" descr="Silicon Austria Labs GmbH (SAL) - Silicon Alps">
              <a:extLst>
                <a:ext uri="{FF2B5EF4-FFF2-40B4-BE49-F238E27FC236}">
                  <a16:creationId xmlns:a16="http://schemas.microsoft.com/office/drawing/2014/main" id="{30F571AD-5E86-E675-8D13-9CB8F0B6A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655" y="4963451"/>
              <a:ext cx="752102" cy="19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4" name="Group 1423">
            <a:extLst>
              <a:ext uri="{FF2B5EF4-FFF2-40B4-BE49-F238E27FC236}">
                <a16:creationId xmlns:a16="http://schemas.microsoft.com/office/drawing/2014/main" id="{54B98DB7-50E6-461B-D6B2-B278AAADAC5D}"/>
              </a:ext>
            </a:extLst>
          </p:cNvPr>
          <p:cNvGrpSpPr/>
          <p:nvPr/>
        </p:nvGrpSpPr>
        <p:grpSpPr>
          <a:xfrm>
            <a:off x="9831615" y="1458793"/>
            <a:ext cx="644181" cy="362352"/>
            <a:chOff x="9831615" y="1458793"/>
            <a:chExt cx="644181" cy="362352"/>
          </a:xfrm>
        </p:grpSpPr>
        <p:sp>
          <p:nvSpPr>
            <p:cNvPr id="1423" name="TextBox 1422">
              <a:extLst>
                <a:ext uri="{FF2B5EF4-FFF2-40B4-BE49-F238E27FC236}">
                  <a16:creationId xmlns:a16="http://schemas.microsoft.com/office/drawing/2014/main" id="{7FD12A01-E898-B94B-71E1-1C97871A749E}"/>
                </a:ext>
              </a:extLst>
            </p:cNvPr>
            <p:cNvSpPr txBox="1"/>
            <p:nvPr/>
          </p:nvSpPr>
          <p:spPr>
            <a:xfrm>
              <a:off x="10077026" y="1610931"/>
              <a:ext cx="21833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simula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14" name="Picture 90" descr="About">
              <a:extLst>
                <a:ext uri="{FF2B5EF4-FFF2-40B4-BE49-F238E27FC236}">
                  <a16:creationId xmlns:a16="http://schemas.microsoft.com/office/drawing/2014/main" id="{A2D36D19-84A9-5DF3-6FE3-5693CC09B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1615" y="1458793"/>
              <a:ext cx="644181" cy="36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7" name="Group 1356">
            <a:extLst>
              <a:ext uri="{FF2B5EF4-FFF2-40B4-BE49-F238E27FC236}">
                <a16:creationId xmlns:a16="http://schemas.microsoft.com/office/drawing/2014/main" id="{00C93096-9EBC-FDCC-9AD7-B96C944E8C2E}"/>
              </a:ext>
            </a:extLst>
          </p:cNvPr>
          <p:cNvGrpSpPr/>
          <p:nvPr/>
        </p:nvGrpSpPr>
        <p:grpSpPr>
          <a:xfrm>
            <a:off x="6944993" y="1034180"/>
            <a:ext cx="567300" cy="364160"/>
            <a:chOff x="6944993" y="1034180"/>
            <a:chExt cx="567300" cy="364160"/>
          </a:xfrm>
        </p:grpSpPr>
        <p:sp>
          <p:nvSpPr>
            <p:cNvPr id="1356" name="TextBox 1355">
              <a:extLst>
                <a:ext uri="{FF2B5EF4-FFF2-40B4-BE49-F238E27FC236}">
                  <a16:creationId xmlns:a16="http://schemas.microsoft.com/office/drawing/2014/main" id="{A64A70AC-A0DB-4AC3-0E2D-09D7DCF9C65E}"/>
                </a:ext>
              </a:extLst>
            </p:cNvPr>
            <p:cNvSpPr txBox="1"/>
            <p:nvPr/>
          </p:nvSpPr>
          <p:spPr>
            <a:xfrm>
              <a:off x="7244271" y="1290618"/>
              <a:ext cx="26802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Single Quantum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61" name="Picture 92" descr="Single Quantum – QTSpace">
              <a:extLst>
                <a:ext uri="{FF2B5EF4-FFF2-40B4-BE49-F238E27FC236}">
                  <a16:creationId xmlns:a16="http://schemas.microsoft.com/office/drawing/2014/main" id="{27799690-F449-3839-E514-17C5A12E5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993" y="1034180"/>
              <a:ext cx="510355" cy="36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4" name="Group 1433">
            <a:extLst>
              <a:ext uri="{FF2B5EF4-FFF2-40B4-BE49-F238E27FC236}">
                <a16:creationId xmlns:a16="http://schemas.microsoft.com/office/drawing/2014/main" id="{261F06D7-38C2-FC4A-CD99-461EFC26BFA6}"/>
              </a:ext>
            </a:extLst>
          </p:cNvPr>
          <p:cNvGrpSpPr/>
          <p:nvPr/>
        </p:nvGrpSpPr>
        <p:grpSpPr>
          <a:xfrm>
            <a:off x="9897606" y="4007038"/>
            <a:ext cx="529812" cy="201991"/>
            <a:chOff x="9897606" y="4007038"/>
            <a:chExt cx="529812" cy="201991"/>
          </a:xfrm>
        </p:grpSpPr>
        <p:sp>
          <p:nvSpPr>
            <p:cNvPr id="1433" name="TextBox 1432">
              <a:extLst>
                <a:ext uri="{FF2B5EF4-FFF2-40B4-BE49-F238E27FC236}">
                  <a16:creationId xmlns:a16="http://schemas.microsoft.com/office/drawing/2014/main" id="{31A4C60F-95F0-6D21-F3CB-A04B08554799}"/>
                </a:ext>
              </a:extLst>
            </p:cNvPr>
            <p:cNvSpPr txBox="1"/>
            <p:nvPr/>
          </p:nvSpPr>
          <p:spPr>
            <a:xfrm>
              <a:off x="10162512" y="4057891"/>
              <a:ext cx="215123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Sintef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62" name="Picture 94" descr="SINTEF">
              <a:extLst>
                <a:ext uri="{FF2B5EF4-FFF2-40B4-BE49-F238E27FC236}">
                  <a16:creationId xmlns:a16="http://schemas.microsoft.com/office/drawing/2014/main" id="{8BD0F589-0E31-13F7-79E6-B8302E1E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7606" y="4007038"/>
              <a:ext cx="529812" cy="201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0" name="Group 1429">
            <a:extLst>
              <a:ext uri="{FF2B5EF4-FFF2-40B4-BE49-F238E27FC236}">
                <a16:creationId xmlns:a16="http://schemas.microsoft.com/office/drawing/2014/main" id="{7796B5E5-CFF9-A161-BB97-07A5599503FD}"/>
              </a:ext>
            </a:extLst>
          </p:cNvPr>
          <p:cNvGrpSpPr/>
          <p:nvPr/>
        </p:nvGrpSpPr>
        <p:grpSpPr>
          <a:xfrm>
            <a:off x="9633907" y="2878056"/>
            <a:ext cx="873026" cy="322961"/>
            <a:chOff x="9633907" y="2878056"/>
            <a:chExt cx="873026" cy="322961"/>
          </a:xfrm>
        </p:grpSpPr>
        <p:sp>
          <p:nvSpPr>
            <p:cNvPr id="1429" name="TextBox 1428">
              <a:extLst>
                <a:ext uri="{FF2B5EF4-FFF2-40B4-BE49-F238E27FC236}">
                  <a16:creationId xmlns:a16="http://schemas.microsoft.com/office/drawing/2014/main" id="{DC84E7A0-38B9-81CF-0786-9BE9991B9BEE}"/>
                </a:ext>
              </a:extLst>
            </p:cNvPr>
            <p:cNvSpPr txBox="1"/>
            <p:nvPr/>
          </p:nvSpPr>
          <p:spPr>
            <a:xfrm>
              <a:off x="10057917" y="3008743"/>
              <a:ext cx="29527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Sonnenberg Harrison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63" name="Picture 96" descr="IVAM - Sonnenberg Harrison, Partnerschaft von Patent- und Rechtsanwälten mbB">
              <a:extLst>
                <a:ext uri="{FF2B5EF4-FFF2-40B4-BE49-F238E27FC236}">
                  <a16:creationId xmlns:a16="http://schemas.microsoft.com/office/drawing/2014/main" id="{18918235-A88B-68D5-5DA0-8F301817B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3907" y="2878056"/>
              <a:ext cx="873026" cy="322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2" name="Group 1431">
            <a:extLst>
              <a:ext uri="{FF2B5EF4-FFF2-40B4-BE49-F238E27FC236}">
                <a16:creationId xmlns:a16="http://schemas.microsoft.com/office/drawing/2014/main" id="{0A312AC1-CEA5-6FD9-2554-FE5E18E8F000}"/>
              </a:ext>
            </a:extLst>
          </p:cNvPr>
          <p:cNvGrpSpPr/>
          <p:nvPr/>
        </p:nvGrpSpPr>
        <p:grpSpPr>
          <a:xfrm>
            <a:off x="9848908" y="3460106"/>
            <a:ext cx="641293" cy="358055"/>
            <a:chOff x="9848908" y="3460106"/>
            <a:chExt cx="641293" cy="358055"/>
          </a:xfrm>
        </p:grpSpPr>
        <p:sp>
          <p:nvSpPr>
            <p:cNvPr id="1431" name="TextBox 1430">
              <a:extLst>
                <a:ext uri="{FF2B5EF4-FFF2-40B4-BE49-F238E27FC236}">
                  <a16:creationId xmlns:a16="http://schemas.microsoft.com/office/drawing/2014/main" id="{BD773CE9-9109-6DFC-69BA-D8E3D4BE3C3D}"/>
                </a:ext>
              </a:extLst>
            </p:cNvPr>
            <p:cNvSpPr txBox="1"/>
            <p:nvPr/>
          </p:nvSpPr>
          <p:spPr>
            <a:xfrm>
              <a:off x="10061231" y="3539285"/>
              <a:ext cx="37221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South East Technological University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26" name="Picture 102" descr="SETU | SETU Logo">
              <a:extLst>
                <a:ext uri="{FF2B5EF4-FFF2-40B4-BE49-F238E27FC236}">
                  <a16:creationId xmlns:a16="http://schemas.microsoft.com/office/drawing/2014/main" id="{036B8A5D-D8AA-2CCB-E6FE-5E936934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8908" y="3460106"/>
              <a:ext cx="641293" cy="358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8" name="Group 1427">
            <a:extLst>
              <a:ext uri="{FF2B5EF4-FFF2-40B4-BE49-F238E27FC236}">
                <a16:creationId xmlns:a16="http://schemas.microsoft.com/office/drawing/2014/main" id="{6C308FE5-3878-EFE4-0331-5530B89DBB6C}"/>
              </a:ext>
            </a:extLst>
          </p:cNvPr>
          <p:cNvGrpSpPr/>
          <p:nvPr/>
        </p:nvGrpSpPr>
        <p:grpSpPr>
          <a:xfrm>
            <a:off x="9621404" y="2444979"/>
            <a:ext cx="873026" cy="225759"/>
            <a:chOff x="9621404" y="2444979"/>
            <a:chExt cx="873026" cy="225759"/>
          </a:xfrm>
        </p:grpSpPr>
        <p:sp>
          <p:nvSpPr>
            <p:cNvPr id="1427" name="TextBox 1426">
              <a:extLst>
                <a:ext uri="{FF2B5EF4-FFF2-40B4-BE49-F238E27FC236}">
                  <a16:creationId xmlns:a16="http://schemas.microsoft.com/office/drawing/2014/main" id="{427807AE-EAE7-45C4-44B0-351DD9D0F432}"/>
                </a:ext>
              </a:extLst>
            </p:cNvPr>
            <p:cNvSpPr txBox="1"/>
            <p:nvPr/>
          </p:nvSpPr>
          <p:spPr>
            <a:xfrm>
              <a:off x="10169554" y="2481812"/>
              <a:ext cx="23275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Spectaris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29" name="Picture 106">
              <a:extLst>
                <a:ext uri="{FF2B5EF4-FFF2-40B4-BE49-F238E27FC236}">
                  <a16:creationId xmlns:a16="http://schemas.microsoft.com/office/drawing/2014/main" id="{54039425-4C64-5526-C1B4-F9B64CAE4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1404" y="2444979"/>
              <a:ext cx="873026" cy="22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6" name="Group 1425">
            <a:extLst>
              <a:ext uri="{FF2B5EF4-FFF2-40B4-BE49-F238E27FC236}">
                <a16:creationId xmlns:a16="http://schemas.microsoft.com/office/drawing/2014/main" id="{A5E2BC0A-5E7C-146B-E01B-B1DDA27DF54F}"/>
              </a:ext>
            </a:extLst>
          </p:cNvPr>
          <p:cNvGrpSpPr/>
          <p:nvPr/>
        </p:nvGrpSpPr>
        <p:grpSpPr>
          <a:xfrm>
            <a:off x="9664254" y="1992087"/>
            <a:ext cx="855608" cy="194294"/>
            <a:chOff x="9664254" y="1992087"/>
            <a:chExt cx="855608" cy="194294"/>
          </a:xfrm>
        </p:grpSpPr>
        <p:sp>
          <p:nvSpPr>
            <p:cNvPr id="1425" name="TextBox 1424">
              <a:extLst>
                <a:ext uri="{FF2B5EF4-FFF2-40B4-BE49-F238E27FC236}">
                  <a16:creationId xmlns:a16="http://schemas.microsoft.com/office/drawing/2014/main" id="{49752427-2241-CAD7-C8DA-9854AAB37A29}"/>
                </a:ext>
              </a:extLst>
            </p:cNvPr>
            <p:cNvSpPr txBox="1"/>
            <p:nvPr/>
          </p:nvSpPr>
          <p:spPr>
            <a:xfrm>
              <a:off x="10153705" y="2048142"/>
              <a:ext cx="24878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Speedinvest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3" name="Picture 110" descr="Speedinvest">
              <a:extLst>
                <a:ext uri="{FF2B5EF4-FFF2-40B4-BE49-F238E27FC236}">
                  <a16:creationId xmlns:a16="http://schemas.microsoft.com/office/drawing/2014/main" id="{529793EB-F100-8130-0CEC-94F3BA8F2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254" y="1992087"/>
              <a:ext cx="855608" cy="194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7" name="Group 1396">
            <a:extLst>
              <a:ext uri="{FF2B5EF4-FFF2-40B4-BE49-F238E27FC236}">
                <a16:creationId xmlns:a16="http://schemas.microsoft.com/office/drawing/2014/main" id="{68060896-DD43-3E30-C8A6-16E1225406F2}"/>
              </a:ext>
            </a:extLst>
          </p:cNvPr>
          <p:cNvGrpSpPr/>
          <p:nvPr/>
        </p:nvGrpSpPr>
        <p:grpSpPr>
          <a:xfrm>
            <a:off x="8588467" y="1047011"/>
            <a:ext cx="544685" cy="379707"/>
            <a:chOff x="8588467" y="1047011"/>
            <a:chExt cx="544685" cy="379707"/>
          </a:xfrm>
        </p:grpSpPr>
        <p:sp>
          <p:nvSpPr>
            <p:cNvPr id="1396" name="TextBox 1395">
              <a:extLst>
                <a:ext uri="{FF2B5EF4-FFF2-40B4-BE49-F238E27FC236}">
                  <a16:creationId xmlns:a16="http://schemas.microsoft.com/office/drawing/2014/main" id="{7C5AE575-5950-A46B-FE60-0253C6861540}"/>
                </a:ext>
              </a:extLst>
            </p:cNvPr>
            <p:cNvSpPr txBox="1"/>
            <p:nvPr/>
          </p:nvSpPr>
          <p:spPr>
            <a:xfrm>
              <a:off x="8849100" y="1135730"/>
              <a:ext cx="28405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STMicroelectronics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5" name="Picture 112" descr="ST Microelectronics | EWA-BELT">
              <a:extLst>
                <a:ext uri="{FF2B5EF4-FFF2-40B4-BE49-F238E27FC236}">
                  <a16:creationId xmlns:a16="http://schemas.microsoft.com/office/drawing/2014/main" id="{D0A5452F-A18E-2A19-7521-96F94B8A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467" y="1047011"/>
              <a:ext cx="495154" cy="379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1" name="Group 1380">
            <a:extLst>
              <a:ext uri="{FF2B5EF4-FFF2-40B4-BE49-F238E27FC236}">
                <a16:creationId xmlns:a16="http://schemas.microsoft.com/office/drawing/2014/main" id="{D3FAB7E6-4041-CD60-8561-5ACE0910CB37}"/>
              </a:ext>
            </a:extLst>
          </p:cNvPr>
          <p:cNvGrpSpPr/>
          <p:nvPr/>
        </p:nvGrpSpPr>
        <p:grpSpPr>
          <a:xfrm>
            <a:off x="7657710" y="1150407"/>
            <a:ext cx="730032" cy="228135"/>
            <a:chOff x="7657710" y="1150407"/>
            <a:chExt cx="730032" cy="228135"/>
          </a:xfrm>
        </p:grpSpPr>
        <p:sp>
          <p:nvSpPr>
            <p:cNvPr id="1380" name="TextBox 1379">
              <a:extLst>
                <a:ext uri="{FF2B5EF4-FFF2-40B4-BE49-F238E27FC236}">
                  <a16:creationId xmlns:a16="http://schemas.microsoft.com/office/drawing/2014/main" id="{801D10A1-3646-08AB-DA54-F484CAF796FF}"/>
                </a:ext>
              </a:extLst>
            </p:cNvPr>
            <p:cNvSpPr txBox="1"/>
            <p:nvPr/>
          </p:nvSpPr>
          <p:spPr>
            <a:xfrm>
              <a:off x="8029065" y="1192540"/>
              <a:ext cx="24237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IS </a:t>
              </a:r>
              <a:r>
                <a:rPr lang="en-GB" sz="100" err="1">
                  <a:solidFill>
                    <a:schemeClr val="bg1"/>
                  </a:solidFill>
                </a:rPr>
                <a:t>Syndesis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38" name="Picture 114" descr="Syndesis Ltd – NetworldEurope ETP">
              <a:extLst>
                <a:ext uri="{FF2B5EF4-FFF2-40B4-BE49-F238E27FC236}">
                  <a16:creationId xmlns:a16="http://schemas.microsoft.com/office/drawing/2014/main" id="{F339CF69-2484-B7B7-3143-FAB753533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710" y="1150407"/>
              <a:ext cx="730032" cy="228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5" name="Group 1394">
            <a:extLst>
              <a:ext uri="{FF2B5EF4-FFF2-40B4-BE49-F238E27FC236}">
                <a16:creationId xmlns:a16="http://schemas.microsoft.com/office/drawing/2014/main" id="{9BFE284E-6027-7BDF-2DE5-2219363CD548}"/>
              </a:ext>
            </a:extLst>
          </p:cNvPr>
          <p:cNvGrpSpPr/>
          <p:nvPr/>
        </p:nvGrpSpPr>
        <p:grpSpPr>
          <a:xfrm>
            <a:off x="8354372" y="660442"/>
            <a:ext cx="920985" cy="518392"/>
            <a:chOff x="8354372" y="660442"/>
            <a:chExt cx="920985" cy="518392"/>
          </a:xfrm>
        </p:grpSpPr>
        <p:sp>
          <p:nvSpPr>
            <p:cNvPr id="1394" name="TextBox 1393">
              <a:extLst>
                <a:ext uri="{FF2B5EF4-FFF2-40B4-BE49-F238E27FC236}">
                  <a16:creationId xmlns:a16="http://schemas.microsoft.com/office/drawing/2014/main" id="{20A629B3-4F76-792E-5D03-508CDE87D2A9}"/>
                </a:ext>
              </a:extLst>
            </p:cNvPr>
            <p:cNvSpPr txBox="1"/>
            <p:nvPr/>
          </p:nvSpPr>
          <p:spPr>
            <a:xfrm>
              <a:off x="8854185" y="777614"/>
              <a:ext cx="22634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tecnalia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37" name="Picture 116" descr="Fundación Tecnalia Research &amp; Innovation - EIT RawMaterials">
              <a:extLst>
                <a:ext uri="{FF2B5EF4-FFF2-40B4-BE49-F238E27FC236}">
                  <a16:creationId xmlns:a16="http://schemas.microsoft.com/office/drawing/2014/main" id="{6BA2943A-09B2-E00E-FB69-DA669C5B4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72" y="660442"/>
              <a:ext cx="920985" cy="51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9" name="Group 1378">
            <a:extLst>
              <a:ext uri="{FF2B5EF4-FFF2-40B4-BE49-F238E27FC236}">
                <a16:creationId xmlns:a16="http://schemas.microsoft.com/office/drawing/2014/main" id="{0B17BD47-4340-1BF8-0CA9-243C252F840A}"/>
              </a:ext>
            </a:extLst>
          </p:cNvPr>
          <p:cNvGrpSpPr/>
          <p:nvPr/>
        </p:nvGrpSpPr>
        <p:grpSpPr>
          <a:xfrm>
            <a:off x="7656215" y="747236"/>
            <a:ext cx="693979" cy="265664"/>
            <a:chOff x="7656215" y="747236"/>
            <a:chExt cx="693979" cy="265664"/>
          </a:xfrm>
        </p:grpSpPr>
        <p:sp>
          <p:nvSpPr>
            <p:cNvPr id="1378" name="TextBox 1377">
              <a:extLst>
                <a:ext uri="{FF2B5EF4-FFF2-40B4-BE49-F238E27FC236}">
                  <a16:creationId xmlns:a16="http://schemas.microsoft.com/office/drawing/2014/main" id="{6B7290D6-C549-743B-A09A-A99896139255}"/>
                </a:ext>
              </a:extLst>
            </p:cNvPr>
            <p:cNvSpPr txBox="1"/>
            <p:nvPr/>
          </p:nvSpPr>
          <p:spPr>
            <a:xfrm>
              <a:off x="8003970" y="845143"/>
              <a:ext cx="22955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Tecnobit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42" name="Picture 118" descr="Aerospace and Defense - Grupo Oesía">
              <a:extLst>
                <a:ext uri="{FF2B5EF4-FFF2-40B4-BE49-F238E27FC236}">
                  <a16:creationId xmlns:a16="http://schemas.microsoft.com/office/drawing/2014/main" id="{E0210F76-DC1B-E3DB-3D09-9EFF00D01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15" y="747236"/>
              <a:ext cx="693979" cy="265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5" name="Group 1354">
            <a:extLst>
              <a:ext uri="{FF2B5EF4-FFF2-40B4-BE49-F238E27FC236}">
                <a16:creationId xmlns:a16="http://schemas.microsoft.com/office/drawing/2014/main" id="{FC8C6872-EF51-1F65-33AB-AC7F7AEAB7DC}"/>
              </a:ext>
            </a:extLst>
          </p:cNvPr>
          <p:cNvGrpSpPr/>
          <p:nvPr/>
        </p:nvGrpSpPr>
        <p:grpSpPr>
          <a:xfrm>
            <a:off x="6761880" y="678323"/>
            <a:ext cx="697202" cy="464801"/>
            <a:chOff x="6761880" y="678323"/>
            <a:chExt cx="697202" cy="464801"/>
          </a:xfrm>
        </p:grpSpPr>
        <p:sp>
          <p:nvSpPr>
            <p:cNvPr id="1354" name="TextBox 1353">
              <a:extLst>
                <a:ext uri="{FF2B5EF4-FFF2-40B4-BE49-F238E27FC236}">
                  <a16:creationId xmlns:a16="http://schemas.microsoft.com/office/drawing/2014/main" id="{7D3031AF-A50C-3D54-DFCA-CFD5E5F7899A}"/>
                </a:ext>
              </a:extLst>
            </p:cNvPr>
            <p:cNvSpPr txBox="1"/>
            <p:nvPr/>
          </p:nvSpPr>
          <p:spPr>
            <a:xfrm>
              <a:off x="7089554" y="842376"/>
              <a:ext cx="21833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Thales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039" name="Picture 120" descr="Download Thales Group Logo in SVG Vector or PNG File Format - Logo.wine">
              <a:extLst>
                <a:ext uri="{FF2B5EF4-FFF2-40B4-BE49-F238E27FC236}">
                  <a16:creationId xmlns:a16="http://schemas.microsoft.com/office/drawing/2014/main" id="{D6F273DF-64E0-B05E-FE2E-D22498D2A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880" y="678323"/>
              <a:ext cx="697202" cy="46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9" name="Group 1328">
            <a:extLst>
              <a:ext uri="{FF2B5EF4-FFF2-40B4-BE49-F238E27FC236}">
                <a16:creationId xmlns:a16="http://schemas.microsoft.com/office/drawing/2014/main" id="{A22137BA-56D9-B7C5-9F57-A5B8C0ABA6F3}"/>
              </a:ext>
            </a:extLst>
          </p:cNvPr>
          <p:cNvGrpSpPr/>
          <p:nvPr/>
        </p:nvGrpSpPr>
        <p:grpSpPr>
          <a:xfrm>
            <a:off x="5481355" y="841715"/>
            <a:ext cx="1081261" cy="150785"/>
            <a:chOff x="5481355" y="841715"/>
            <a:chExt cx="1081261" cy="150785"/>
          </a:xfrm>
        </p:grpSpPr>
        <p:sp>
          <p:nvSpPr>
            <p:cNvPr id="1328" name="TextBox 1327">
              <a:extLst>
                <a:ext uri="{FF2B5EF4-FFF2-40B4-BE49-F238E27FC236}">
                  <a16:creationId xmlns:a16="http://schemas.microsoft.com/office/drawing/2014/main" id="{6AF46F24-DBDF-4495-EAD5-419372900655}"/>
                </a:ext>
              </a:extLst>
            </p:cNvPr>
            <p:cNvSpPr txBox="1"/>
            <p:nvPr/>
          </p:nvSpPr>
          <p:spPr>
            <a:xfrm>
              <a:off x="5793666" y="878430"/>
              <a:ext cx="26161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ThinkQuantum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41" name="Picture 122" descr="Partnership between Thinkquantum and fragmentiX - fragmentiX Storage  Solutions">
              <a:extLst>
                <a:ext uri="{FF2B5EF4-FFF2-40B4-BE49-F238E27FC236}">
                  <a16:creationId xmlns:a16="http://schemas.microsoft.com/office/drawing/2014/main" id="{5B25E15B-9164-0538-1B69-48AEFFDFA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355" y="841715"/>
              <a:ext cx="1081261" cy="15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75" name="Group 1274">
            <a:extLst>
              <a:ext uri="{FF2B5EF4-FFF2-40B4-BE49-F238E27FC236}">
                <a16:creationId xmlns:a16="http://schemas.microsoft.com/office/drawing/2014/main" id="{2C9072C5-C8AA-A611-F9F1-3A6D78044DCB}"/>
              </a:ext>
            </a:extLst>
          </p:cNvPr>
          <p:cNvGrpSpPr/>
          <p:nvPr/>
        </p:nvGrpSpPr>
        <p:grpSpPr>
          <a:xfrm>
            <a:off x="3275030" y="779434"/>
            <a:ext cx="989406" cy="386858"/>
            <a:chOff x="3275030" y="779434"/>
            <a:chExt cx="989406" cy="386858"/>
          </a:xfrm>
        </p:grpSpPr>
        <p:sp>
          <p:nvSpPr>
            <p:cNvPr id="1273" name="TextBox 1272">
              <a:extLst>
                <a:ext uri="{FF2B5EF4-FFF2-40B4-BE49-F238E27FC236}">
                  <a16:creationId xmlns:a16="http://schemas.microsoft.com/office/drawing/2014/main" id="{1588E26E-7271-F7A4-EEF5-E8AFDEBF0B20}"/>
                </a:ext>
              </a:extLst>
            </p:cNvPr>
            <p:cNvSpPr txBox="1"/>
            <p:nvPr/>
          </p:nvSpPr>
          <p:spPr>
            <a:xfrm>
              <a:off x="3693210" y="959018"/>
              <a:ext cx="457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Toptica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45" name="Picture 126" descr="download_logo_styleguide | TOPTICA Photonics AG">
              <a:extLst>
                <a:ext uri="{FF2B5EF4-FFF2-40B4-BE49-F238E27FC236}">
                  <a16:creationId xmlns:a16="http://schemas.microsoft.com/office/drawing/2014/main" id="{4889D5F9-9012-1A1B-3696-A15A12489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030" y="779434"/>
              <a:ext cx="989406" cy="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7" name="Group 1226">
            <a:extLst>
              <a:ext uri="{FF2B5EF4-FFF2-40B4-BE49-F238E27FC236}">
                <a16:creationId xmlns:a16="http://schemas.microsoft.com/office/drawing/2014/main" id="{A930C702-D992-7275-00DD-C21ADADC823F}"/>
              </a:ext>
            </a:extLst>
          </p:cNvPr>
          <p:cNvGrpSpPr/>
          <p:nvPr/>
        </p:nvGrpSpPr>
        <p:grpSpPr>
          <a:xfrm>
            <a:off x="2744676" y="1278846"/>
            <a:ext cx="593777" cy="450308"/>
            <a:chOff x="2744676" y="1278846"/>
            <a:chExt cx="593777" cy="450308"/>
          </a:xfrm>
        </p:grpSpPr>
        <p:sp>
          <p:nvSpPr>
            <p:cNvPr id="1226" name="TextBox 1225">
              <a:extLst>
                <a:ext uri="{FF2B5EF4-FFF2-40B4-BE49-F238E27FC236}">
                  <a16:creationId xmlns:a16="http://schemas.microsoft.com/office/drawing/2014/main" id="{4C05BB62-FFC4-2F74-4BCB-B69781765F40}"/>
                </a:ext>
              </a:extLst>
            </p:cNvPr>
            <p:cNvSpPr txBox="1"/>
            <p:nvPr/>
          </p:nvSpPr>
          <p:spPr>
            <a:xfrm>
              <a:off x="2846067" y="1433533"/>
              <a:ext cx="492386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Tübitak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152" name="Picture 128" descr="TÜBİTAK Informatics and Information Security Research Center - Wikipedia">
              <a:extLst>
                <a:ext uri="{FF2B5EF4-FFF2-40B4-BE49-F238E27FC236}">
                  <a16:creationId xmlns:a16="http://schemas.microsoft.com/office/drawing/2014/main" id="{8FC4D4F4-FF8C-7529-AE01-20D82FE04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676" y="1278846"/>
              <a:ext cx="406016" cy="450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0F5B18A6-0409-485D-FC54-4F9B48AFB5C0}"/>
              </a:ext>
            </a:extLst>
          </p:cNvPr>
          <p:cNvGrpSpPr/>
          <p:nvPr/>
        </p:nvGrpSpPr>
        <p:grpSpPr>
          <a:xfrm>
            <a:off x="2586539" y="2362259"/>
            <a:ext cx="727420" cy="276235"/>
            <a:chOff x="2586539" y="2362259"/>
            <a:chExt cx="727420" cy="276235"/>
          </a:xfrm>
        </p:grpSpPr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B74549AD-54AD-D559-D357-5D1E02B1DF1A}"/>
                </a:ext>
              </a:extLst>
            </p:cNvPr>
            <p:cNvSpPr txBox="1"/>
            <p:nvPr/>
          </p:nvSpPr>
          <p:spPr>
            <a:xfrm>
              <a:off x="3035895" y="2500337"/>
              <a:ext cx="21993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Tyndal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47" name="Picture 130" descr="Tyndall Offer – ASCENT+">
              <a:extLst>
                <a:ext uri="{FF2B5EF4-FFF2-40B4-BE49-F238E27FC236}">
                  <a16:creationId xmlns:a16="http://schemas.microsoft.com/office/drawing/2014/main" id="{37C43A11-DA3D-4850-2B52-34F3A13FF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539" y="2362259"/>
              <a:ext cx="727420" cy="27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9" name="Picture 132" descr="Tyto | European PR agency for technology, science and innovation">
            <a:extLst>
              <a:ext uri="{FF2B5EF4-FFF2-40B4-BE49-F238E27FC236}">
                <a16:creationId xmlns:a16="http://schemas.microsoft.com/office/drawing/2014/main" id="{9CF6ABEC-6D5B-C37F-CE20-FDE68966E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70" y="2759331"/>
            <a:ext cx="878881" cy="29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41" name="Group 1240">
            <a:extLst>
              <a:ext uri="{FF2B5EF4-FFF2-40B4-BE49-F238E27FC236}">
                <a16:creationId xmlns:a16="http://schemas.microsoft.com/office/drawing/2014/main" id="{F309839F-196F-02F3-6D3F-9C91A03F5698}"/>
              </a:ext>
            </a:extLst>
          </p:cNvPr>
          <p:cNvGrpSpPr/>
          <p:nvPr/>
        </p:nvGrpSpPr>
        <p:grpSpPr>
          <a:xfrm>
            <a:off x="2703516" y="3083210"/>
            <a:ext cx="557974" cy="579391"/>
            <a:chOff x="2703516" y="3083210"/>
            <a:chExt cx="557974" cy="579391"/>
          </a:xfrm>
        </p:grpSpPr>
        <p:sp>
          <p:nvSpPr>
            <p:cNvPr id="1239" name="TextBox 1238">
              <a:extLst>
                <a:ext uri="{FF2B5EF4-FFF2-40B4-BE49-F238E27FC236}">
                  <a16:creationId xmlns:a16="http://schemas.microsoft.com/office/drawing/2014/main" id="{F9EFDD38-B706-0A96-42FD-795D4665B3EC}"/>
                </a:ext>
              </a:extLst>
            </p:cNvPr>
            <p:cNvSpPr txBox="1"/>
            <p:nvPr/>
          </p:nvSpPr>
          <p:spPr>
            <a:xfrm>
              <a:off x="2942858" y="3417304"/>
              <a:ext cx="28565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Universal Quantum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51" name="Picture 134" descr="Universal Quantum ‣ QBN - Quantum Business Network">
              <a:extLst>
                <a:ext uri="{FF2B5EF4-FFF2-40B4-BE49-F238E27FC236}">
                  <a16:creationId xmlns:a16="http://schemas.microsoft.com/office/drawing/2014/main" id="{269DA75B-F34B-2B71-B85D-17D8766E5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516" y="3083210"/>
              <a:ext cx="557974" cy="579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5" name="Group 1244">
            <a:extLst>
              <a:ext uri="{FF2B5EF4-FFF2-40B4-BE49-F238E27FC236}">
                <a16:creationId xmlns:a16="http://schemas.microsoft.com/office/drawing/2014/main" id="{336C2940-C2EA-0279-E11A-ACCACB188E96}"/>
              </a:ext>
            </a:extLst>
          </p:cNvPr>
          <p:cNvGrpSpPr/>
          <p:nvPr/>
        </p:nvGrpSpPr>
        <p:grpSpPr>
          <a:xfrm>
            <a:off x="2615604" y="3886834"/>
            <a:ext cx="772370" cy="189921"/>
            <a:chOff x="2615604" y="3886834"/>
            <a:chExt cx="772370" cy="189921"/>
          </a:xfrm>
        </p:grpSpPr>
        <p:sp>
          <p:nvSpPr>
            <p:cNvPr id="1243" name="TextBox 1242">
              <a:extLst>
                <a:ext uri="{FF2B5EF4-FFF2-40B4-BE49-F238E27FC236}">
                  <a16:creationId xmlns:a16="http://schemas.microsoft.com/office/drawing/2014/main" id="{D4D46981-14E2-154E-5230-EEF9D4017E66}"/>
                </a:ext>
              </a:extLst>
            </p:cNvPr>
            <p:cNvSpPr txBox="1"/>
            <p:nvPr/>
          </p:nvSpPr>
          <p:spPr>
            <a:xfrm>
              <a:off x="3035895" y="3969033"/>
              <a:ext cx="30970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University of </a:t>
              </a:r>
              <a:r>
                <a:rPr lang="en-GB" sz="100" err="1">
                  <a:solidFill>
                    <a:schemeClr val="bg1"/>
                  </a:solidFill>
                </a:rPr>
                <a:t>cambridge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57" name="Picture 140" descr="University of Cambridge, United Kingdom | Study.eu">
              <a:extLst>
                <a:ext uri="{FF2B5EF4-FFF2-40B4-BE49-F238E27FC236}">
                  <a16:creationId xmlns:a16="http://schemas.microsoft.com/office/drawing/2014/main" id="{E11E1EC9-CFEC-B6B5-40C5-C58840153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604" y="3886834"/>
              <a:ext cx="772370" cy="159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8" name="Group 1247">
            <a:extLst>
              <a:ext uri="{FF2B5EF4-FFF2-40B4-BE49-F238E27FC236}">
                <a16:creationId xmlns:a16="http://schemas.microsoft.com/office/drawing/2014/main" id="{C649668F-F6F9-9D83-929B-DC87B39C6379}"/>
              </a:ext>
            </a:extLst>
          </p:cNvPr>
          <p:cNvGrpSpPr/>
          <p:nvPr/>
        </p:nvGrpSpPr>
        <p:grpSpPr>
          <a:xfrm>
            <a:off x="2782736" y="4202825"/>
            <a:ext cx="482257" cy="521650"/>
            <a:chOff x="2782736" y="4202825"/>
            <a:chExt cx="482257" cy="521650"/>
          </a:xfrm>
        </p:grpSpPr>
        <p:sp>
          <p:nvSpPr>
            <p:cNvPr id="1247" name="TextBox 1246">
              <a:extLst>
                <a:ext uri="{FF2B5EF4-FFF2-40B4-BE49-F238E27FC236}">
                  <a16:creationId xmlns:a16="http://schemas.microsoft.com/office/drawing/2014/main" id="{93CA9C2F-FC6E-A05F-1F87-F19198680B21}"/>
                </a:ext>
              </a:extLst>
            </p:cNvPr>
            <p:cNvSpPr txBox="1"/>
            <p:nvPr/>
          </p:nvSpPr>
          <p:spPr>
            <a:xfrm>
              <a:off x="2987353" y="4524042"/>
              <a:ext cx="27764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University of </a:t>
              </a:r>
              <a:r>
                <a:rPr lang="en-GB" sz="100" err="1">
                  <a:solidFill>
                    <a:schemeClr val="bg1"/>
                  </a:solidFill>
                </a:rPr>
                <a:t>oulu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59" name="Picture 142" descr="University of Oulu - Wikipedia">
              <a:extLst>
                <a:ext uri="{FF2B5EF4-FFF2-40B4-BE49-F238E27FC236}">
                  <a16:creationId xmlns:a16="http://schemas.microsoft.com/office/drawing/2014/main" id="{6907F098-732A-11E5-E1A3-7B7AAAE32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736" y="4202825"/>
              <a:ext cx="397722" cy="52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1" name="Picture 144" descr="Logos">
            <a:extLst>
              <a:ext uri="{FF2B5EF4-FFF2-40B4-BE49-F238E27FC236}">
                <a16:creationId xmlns:a16="http://schemas.microsoft.com/office/drawing/2014/main" id="{2801D15F-01BF-68D8-2D9D-79658F93E3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14" y="4893314"/>
            <a:ext cx="756876" cy="3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3" name="Group 1252">
            <a:extLst>
              <a:ext uri="{FF2B5EF4-FFF2-40B4-BE49-F238E27FC236}">
                <a16:creationId xmlns:a16="http://schemas.microsoft.com/office/drawing/2014/main" id="{50BB120D-E98D-ED5A-28B0-08499312836F}"/>
              </a:ext>
            </a:extLst>
          </p:cNvPr>
          <p:cNvGrpSpPr/>
          <p:nvPr/>
        </p:nvGrpSpPr>
        <p:grpSpPr>
          <a:xfrm>
            <a:off x="2671888" y="5371288"/>
            <a:ext cx="882989" cy="409992"/>
            <a:chOff x="2671888" y="5371288"/>
            <a:chExt cx="882989" cy="409992"/>
          </a:xfrm>
        </p:grpSpPr>
        <p:sp>
          <p:nvSpPr>
            <p:cNvPr id="1251" name="TextBox 1250">
              <a:extLst>
                <a:ext uri="{FF2B5EF4-FFF2-40B4-BE49-F238E27FC236}">
                  <a16:creationId xmlns:a16="http://schemas.microsoft.com/office/drawing/2014/main" id="{CC893E6B-6C7C-C009-1547-002F1A2756B6}"/>
                </a:ext>
              </a:extLst>
            </p:cNvPr>
            <p:cNvSpPr txBox="1">
              <a:spLocks/>
            </p:cNvSpPr>
            <p:nvPr/>
          </p:nvSpPr>
          <p:spPr>
            <a:xfrm>
              <a:off x="3187235" y="5648710"/>
              <a:ext cx="306494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Universidad </a:t>
              </a:r>
              <a:r>
                <a:rPr lang="en-GB" sz="100" err="1">
                  <a:solidFill>
                    <a:schemeClr val="bg1"/>
                  </a:solidFill>
                </a:rPr>
                <a:t>politecnica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65" name="Picture 148" descr="Universidad Politécnica de Madrid">
              <a:extLst>
                <a:ext uri="{FF2B5EF4-FFF2-40B4-BE49-F238E27FC236}">
                  <a16:creationId xmlns:a16="http://schemas.microsoft.com/office/drawing/2014/main" id="{C5ADE576-A3FC-D82E-B831-12124E9C5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888" y="5371288"/>
              <a:ext cx="882989" cy="40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5" name="Group 1344">
            <a:extLst>
              <a:ext uri="{FF2B5EF4-FFF2-40B4-BE49-F238E27FC236}">
                <a16:creationId xmlns:a16="http://schemas.microsoft.com/office/drawing/2014/main" id="{AB0F76EE-E200-5B24-5E66-1D42A8BFDEF4}"/>
              </a:ext>
            </a:extLst>
          </p:cNvPr>
          <p:cNvGrpSpPr/>
          <p:nvPr/>
        </p:nvGrpSpPr>
        <p:grpSpPr>
          <a:xfrm>
            <a:off x="5932558" y="1154527"/>
            <a:ext cx="863705" cy="226723"/>
            <a:chOff x="5932558" y="1154527"/>
            <a:chExt cx="863705" cy="226723"/>
          </a:xfrm>
        </p:grpSpPr>
        <p:sp>
          <p:nvSpPr>
            <p:cNvPr id="1344" name="TextBox 1343">
              <a:extLst>
                <a:ext uri="{FF2B5EF4-FFF2-40B4-BE49-F238E27FC236}">
                  <a16:creationId xmlns:a16="http://schemas.microsoft.com/office/drawing/2014/main" id="{0318A224-FF73-EED6-8C4F-EDBF90530284}"/>
                </a:ext>
              </a:extLst>
            </p:cNvPr>
            <p:cNvSpPr txBox="1"/>
            <p:nvPr/>
          </p:nvSpPr>
          <p:spPr>
            <a:xfrm>
              <a:off x="6103338" y="1222328"/>
              <a:ext cx="235962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VeriCloud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67" name="Picture 150" descr="VeriQloud – Unlocking Quantum Cybersecurity">
              <a:extLst>
                <a:ext uri="{FF2B5EF4-FFF2-40B4-BE49-F238E27FC236}">
                  <a16:creationId xmlns:a16="http://schemas.microsoft.com/office/drawing/2014/main" id="{D0FF5C71-B1E2-496C-AC5E-9E14D9431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558" y="1154527"/>
              <a:ext cx="863705" cy="226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5" name="Group 1224">
            <a:extLst>
              <a:ext uri="{FF2B5EF4-FFF2-40B4-BE49-F238E27FC236}">
                <a16:creationId xmlns:a16="http://schemas.microsoft.com/office/drawing/2014/main" id="{172DF260-D002-24CA-46E1-93112CF3B3C7}"/>
              </a:ext>
            </a:extLst>
          </p:cNvPr>
          <p:cNvGrpSpPr/>
          <p:nvPr/>
        </p:nvGrpSpPr>
        <p:grpSpPr>
          <a:xfrm>
            <a:off x="2762162" y="878430"/>
            <a:ext cx="391027" cy="228139"/>
            <a:chOff x="2762162" y="878430"/>
            <a:chExt cx="391027" cy="228139"/>
          </a:xfrm>
        </p:grpSpPr>
        <p:sp>
          <p:nvSpPr>
            <p:cNvPr id="1223" name="TextBox 1222">
              <a:extLst>
                <a:ext uri="{FF2B5EF4-FFF2-40B4-BE49-F238E27FC236}">
                  <a16:creationId xmlns:a16="http://schemas.microsoft.com/office/drawing/2014/main" id="{76CFF4DE-3DC2-CA58-A615-8804325E9FD9}"/>
                </a:ext>
              </a:extLst>
            </p:cNvPr>
            <p:cNvSpPr txBox="1"/>
            <p:nvPr/>
          </p:nvSpPr>
          <p:spPr>
            <a:xfrm>
              <a:off x="2947684" y="992499"/>
              <a:ext cx="205505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VTT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69" name="Picture 152" descr="VTT Technical Research Centre of Finland - Wikipedia">
              <a:extLst>
                <a:ext uri="{FF2B5EF4-FFF2-40B4-BE49-F238E27FC236}">
                  <a16:creationId xmlns:a16="http://schemas.microsoft.com/office/drawing/2014/main" id="{653EAAC1-2DF2-B041-4A18-1F783898F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162" y="878430"/>
              <a:ext cx="339053" cy="22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7" name="Group 1346">
            <a:extLst>
              <a:ext uri="{FF2B5EF4-FFF2-40B4-BE49-F238E27FC236}">
                <a16:creationId xmlns:a16="http://schemas.microsoft.com/office/drawing/2014/main" id="{E50FAA90-BAEA-A7E1-4013-763A8ECA0B55}"/>
              </a:ext>
            </a:extLst>
          </p:cNvPr>
          <p:cNvGrpSpPr/>
          <p:nvPr/>
        </p:nvGrpSpPr>
        <p:grpSpPr>
          <a:xfrm>
            <a:off x="5864217" y="1522068"/>
            <a:ext cx="252197" cy="262791"/>
            <a:chOff x="5864217" y="1522068"/>
            <a:chExt cx="252197" cy="262791"/>
          </a:xfrm>
        </p:grpSpPr>
        <p:sp>
          <p:nvSpPr>
            <p:cNvPr id="1346" name="TextBox 1345">
              <a:extLst>
                <a:ext uri="{FF2B5EF4-FFF2-40B4-BE49-F238E27FC236}">
                  <a16:creationId xmlns:a16="http://schemas.microsoft.com/office/drawing/2014/main" id="{974CC3C7-0DBB-B104-127E-3DE525D44C25}"/>
                </a:ext>
              </a:extLst>
            </p:cNvPr>
            <p:cNvSpPr txBox="1"/>
            <p:nvPr/>
          </p:nvSpPr>
          <p:spPr>
            <a:xfrm>
              <a:off x="5874794" y="1600193"/>
              <a:ext cx="9849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Welinq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3" name="Picture 156" descr="logo">
              <a:extLst>
                <a:ext uri="{FF2B5EF4-FFF2-40B4-BE49-F238E27FC236}">
                  <a16:creationId xmlns:a16="http://schemas.microsoft.com/office/drawing/2014/main" id="{66089A04-1857-234F-373C-7133116DA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217" y="1522068"/>
              <a:ext cx="252197" cy="24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1" name="Group 1330">
            <a:extLst>
              <a:ext uri="{FF2B5EF4-FFF2-40B4-BE49-F238E27FC236}">
                <a16:creationId xmlns:a16="http://schemas.microsoft.com/office/drawing/2014/main" id="{DBC95DE1-5645-6492-7D99-6AFA89C27327}"/>
              </a:ext>
            </a:extLst>
          </p:cNvPr>
          <p:cNvGrpSpPr/>
          <p:nvPr/>
        </p:nvGrpSpPr>
        <p:grpSpPr>
          <a:xfrm>
            <a:off x="4894476" y="1123159"/>
            <a:ext cx="922754" cy="293293"/>
            <a:chOff x="4894476" y="1123159"/>
            <a:chExt cx="922754" cy="293293"/>
          </a:xfrm>
        </p:grpSpPr>
        <p:sp>
          <p:nvSpPr>
            <p:cNvPr id="1330" name="TextBox 1329">
              <a:extLst>
                <a:ext uri="{FF2B5EF4-FFF2-40B4-BE49-F238E27FC236}">
                  <a16:creationId xmlns:a16="http://schemas.microsoft.com/office/drawing/2014/main" id="{F4E7BD28-C6BC-7E69-322D-1B602E2CBB99}"/>
                </a:ext>
              </a:extLst>
            </p:cNvPr>
            <p:cNvSpPr txBox="1"/>
            <p:nvPr/>
          </p:nvSpPr>
          <p:spPr>
            <a:xfrm>
              <a:off x="5489282" y="1308730"/>
              <a:ext cx="30328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Quantum Technologies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5" name="Picture 158" descr="Quantum Technologies Logo | Mooney Shmooney">
              <a:extLst>
                <a:ext uri="{FF2B5EF4-FFF2-40B4-BE49-F238E27FC236}">
                  <a16:creationId xmlns:a16="http://schemas.microsoft.com/office/drawing/2014/main" id="{6719089D-5840-2F5D-9DC3-3542DCC6E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476" y="1123159"/>
              <a:ext cx="922754" cy="283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5" name="Group 1284">
            <a:extLst>
              <a:ext uri="{FF2B5EF4-FFF2-40B4-BE49-F238E27FC236}">
                <a16:creationId xmlns:a16="http://schemas.microsoft.com/office/drawing/2014/main" id="{4BE8AA33-D15E-7E99-E186-7C9E44CD61C6}"/>
              </a:ext>
            </a:extLst>
          </p:cNvPr>
          <p:cNvGrpSpPr/>
          <p:nvPr/>
        </p:nvGrpSpPr>
        <p:grpSpPr>
          <a:xfrm>
            <a:off x="3676783" y="5467023"/>
            <a:ext cx="934102" cy="266809"/>
            <a:chOff x="3676783" y="5467023"/>
            <a:chExt cx="934102" cy="266809"/>
          </a:xfrm>
        </p:grpSpPr>
        <p:sp>
          <p:nvSpPr>
            <p:cNvPr id="1283" name="TextBox 1282">
              <a:extLst>
                <a:ext uri="{FF2B5EF4-FFF2-40B4-BE49-F238E27FC236}">
                  <a16:creationId xmlns:a16="http://schemas.microsoft.com/office/drawing/2014/main" id="{CC646DD7-8552-B5DD-BD85-C61D14F13F7E}"/>
                </a:ext>
              </a:extLst>
            </p:cNvPr>
            <p:cNvSpPr txBox="1"/>
            <p:nvPr/>
          </p:nvSpPr>
          <p:spPr>
            <a:xfrm>
              <a:off x="4328435" y="5626110"/>
              <a:ext cx="28245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Zürich Instruments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  <p:pic>
          <p:nvPicPr>
            <p:cNvPr id="1077" name="Picture 160" descr="Zurich Instruments">
              <a:extLst>
                <a:ext uri="{FF2B5EF4-FFF2-40B4-BE49-F238E27FC236}">
                  <a16:creationId xmlns:a16="http://schemas.microsoft.com/office/drawing/2014/main" id="{DDB1FAB3-9505-18A3-2554-A3F0712BF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783" y="5467023"/>
              <a:ext cx="920882" cy="23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BA357D6F-FECF-AD57-5E4D-653B92DE0FD3}"/>
              </a:ext>
            </a:extLst>
          </p:cNvPr>
          <p:cNvGrpSpPr/>
          <p:nvPr/>
        </p:nvGrpSpPr>
        <p:grpSpPr>
          <a:xfrm>
            <a:off x="120513" y="2869299"/>
            <a:ext cx="592968" cy="592968"/>
            <a:chOff x="120513" y="2869299"/>
            <a:chExt cx="592968" cy="592968"/>
          </a:xfrm>
        </p:grpSpPr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F92503F2-00C6-F03A-E54A-28AF998945D3}"/>
                </a:ext>
              </a:extLst>
            </p:cNvPr>
            <p:cNvSpPr txBox="1"/>
            <p:nvPr/>
          </p:nvSpPr>
          <p:spPr>
            <a:xfrm>
              <a:off x="262754" y="3110473"/>
              <a:ext cx="221536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 err="1">
                  <a:solidFill>
                    <a:schemeClr val="bg1"/>
                  </a:solidFill>
                </a:rPr>
                <a:t>anaqor</a:t>
              </a:r>
              <a:endParaRPr lang="en-DE" sz="800" err="1">
                <a:solidFill>
                  <a:schemeClr val="bg1"/>
                </a:solidFill>
              </a:endParaRPr>
            </a:p>
          </p:txBody>
        </p:sp>
        <p:pic>
          <p:nvPicPr>
            <p:cNvPr id="1079" name="Picture 162" descr="Anaqor etabliert wissenschaftlichen Beirat für Quantencomputing – StoneOne  AG">
              <a:extLst>
                <a:ext uri="{FF2B5EF4-FFF2-40B4-BE49-F238E27FC236}">
                  <a16:creationId xmlns:a16="http://schemas.microsoft.com/office/drawing/2014/main" id="{7365FC11-2C10-C64C-921D-25C22BA55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3" y="2869299"/>
              <a:ext cx="592968" cy="592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81" name="TextBox 1080">
            <a:extLst>
              <a:ext uri="{FF2B5EF4-FFF2-40B4-BE49-F238E27FC236}">
                <a16:creationId xmlns:a16="http://schemas.microsoft.com/office/drawing/2014/main" id="{89730D64-8FB6-78D6-6673-A6D9A9751291}"/>
              </a:ext>
            </a:extLst>
          </p:cNvPr>
          <p:cNvSpPr txBox="1"/>
          <p:nvPr/>
        </p:nvSpPr>
        <p:spPr>
          <a:xfrm>
            <a:off x="4328435" y="754144"/>
            <a:ext cx="76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TNO</a:t>
            </a:r>
            <a:endParaRPr lang="en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3" name="Picture 124" descr="Nederlandse Organisatie voor toegepast-natuurwetenschappelijk onderzoek TNO  | Data overheid">
            <a:hlinkClick r:id="rId185"/>
            <a:extLst>
              <a:ext uri="{FF2B5EF4-FFF2-40B4-BE49-F238E27FC236}">
                <a16:creationId xmlns:a16="http://schemas.microsoft.com/office/drawing/2014/main" id="{7A1A87D8-2B8F-AACA-0AEF-A03A0121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02" y="809531"/>
            <a:ext cx="937775" cy="2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3FFF4-0EFF-922C-B64D-52C3CF6F3EFE}"/>
              </a:ext>
            </a:extLst>
          </p:cNvPr>
          <p:cNvGrpSpPr/>
          <p:nvPr/>
        </p:nvGrpSpPr>
        <p:grpSpPr>
          <a:xfrm>
            <a:off x="100921" y="96244"/>
            <a:ext cx="781127" cy="222323"/>
            <a:chOff x="100921" y="96244"/>
            <a:chExt cx="781127" cy="222323"/>
          </a:xfrm>
        </p:grpSpPr>
        <p:sp>
          <p:nvSpPr>
            <p:cNvPr id="1083" name="TextBox 1082">
              <a:extLst>
                <a:ext uri="{FF2B5EF4-FFF2-40B4-BE49-F238E27FC236}">
                  <a16:creationId xmlns:a16="http://schemas.microsoft.com/office/drawing/2014/main" id="{4300E2EE-6058-FE54-235F-75113D467AF5}"/>
                </a:ext>
              </a:extLst>
            </p:cNvPr>
            <p:cNvSpPr txBox="1"/>
            <p:nvPr/>
          </p:nvSpPr>
          <p:spPr>
            <a:xfrm>
              <a:off x="111080" y="210845"/>
              <a:ext cx="770968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" err="1">
                  <a:solidFill>
                    <a:schemeClr val="bg1"/>
                  </a:solidFill>
                </a:rPr>
                <a:t>accenture</a:t>
              </a:r>
              <a:endParaRPr lang="en-DE" sz="10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C293DB8-6C04-11AD-5A05-9F80E9CC8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21" y="96244"/>
              <a:ext cx="781127" cy="21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7C53C9-1825-9778-2ABB-7618C5286910}"/>
              </a:ext>
            </a:extLst>
          </p:cNvPr>
          <p:cNvGrpSpPr/>
          <p:nvPr/>
        </p:nvGrpSpPr>
        <p:grpSpPr>
          <a:xfrm>
            <a:off x="123783" y="406084"/>
            <a:ext cx="554788" cy="277394"/>
            <a:chOff x="123783" y="406084"/>
            <a:chExt cx="554788" cy="277394"/>
          </a:xfrm>
        </p:grpSpPr>
        <p:pic>
          <p:nvPicPr>
            <p:cNvPr id="1028" name="Picture 4" descr="Adva Network Security launches strategic project within European  collaboration to create sovereign clouds | Business Wire">
              <a:extLst>
                <a:ext uri="{FF2B5EF4-FFF2-40B4-BE49-F238E27FC236}">
                  <a16:creationId xmlns:a16="http://schemas.microsoft.com/office/drawing/2014/main" id="{E533F1D4-673B-0F2B-BBC6-513CE5DE2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83" y="406084"/>
              <a:ext cx="554788" cy="27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31C1AD-1C49-10EE-7783-8CD4E091C861}"/>
                </a:ext>
              </a:extLst>
            </p:cNvPr>
            <p:cNvSpPr txBox="1"/>
            <p:nvPr/>
          </p:nvSpPr>
          <p:spPr>
            <a:xfrm>
              <a:off x="284081" y="511171"/>
              <a:ext cx="177278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Avda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sp>
        <p:nvSpPr>
          <p:cNvPr id="1097" name="TextBox 1096">
            <a:extLst>
              <a:ext uri="{FF2B5EF4-FFF2-40B4-BE49-F238E27FC236}">
                <a16:creationId xmlns:a16="http://schemas.microsoft.com/office/drawing/2014/main" id="{A7470174-1485-6BFA-3065-ACA5CD71DB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883" y="5022455"/>
            <a:ext cx="27122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 err="1">
                <a:solidFill>
                  <a:schemeClr val="bg1"/>
                </a:solidFill>
              </a:rPr>
              <a:t>bayerninnovativ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31FF3F2A-2B8B-6ADD-F1C3-C9517B88CE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405" y="5304648"/>
            <a:ext cx="21352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>
                <a:solidFill>
                  <a:schemeClr val="bg1"/>
                </a:solidFill>
              </a:rPr>
              <a:t>BBVA</a:t>
            </a:r>
            <a:endParaRPr lang="en-DE" sz="100" err="1">
              <a:solidFill>
                <a:schemeClr val="bg1"/>
              </a:solidFill>
            </a:endParaRP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00996B3-26FD-BE4B-532E-2D79519B8E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4756" y="6149846"/>
            <a:ext cx="29687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">
                <a:solidFill>
                  <a:schemeClr val="bg1"/>
                </a:solidFill>
              </a:rPr>
              <a:t>Boehringer Ingelheim</a:t>
            </a:r>
            <a:endParaRPr lang="en-DE" sz="100" err="1">
              <a:solidFill>
                <a:schemeClr val="bg1"/>
              </a:solidFill>
            </a:endParaRPr>
          </a:p>
        </p:txBody>
      </p:sp>
      <p:grpSp>
        <p:nvGrpSpPr>
          <p:cNvPr id="1111" name="Group 1110">
            <a:extLst>
              <a:ext uri="{FF2B5EF4-FFF2-40B4-BE49-F238E27FC236}">
                <a16:creationId xmlns:a16="http://schemas.microsoft.com/office/drawing/2014/main" id="{8C424774-8D74-1280-D259-3C4685348F79}"/>
              </a:ext>
            </a:extLst>
          </p:cNvPr>
          <p:cNvGrpSpPr/>
          <p:nvPr/>
        </p:nvGrpSpPr>
        <p:grpSpPr>
          <a:xfrm>
            <a:off x="981593" y="60659"/>
            <a:ext cx="474852" cy="348225"/>
            <a:chOff x="981593" y="60659"/>
            <a:chExt cx="474852" cy="348225"/>
          </a:xfrm>
        </p:grpSpPr>
        <p:pic>
          <p:nvPicPr>
            <p:cNvPr id="1192" name="Picture 168" descr="KETS Quantum Security Ltd - Quantum Communications Hub">
              <a:extLst>
                <a:ext uri="{FF2B5EF4-FFF2-40B4-BE49-F238E27FC236}">
                  <a16:creationId xmlns:a16="http://schemas.microsoft.com/office/drawing/2014/main" id="{17ED7C8B-32FE-3440-F23F-25E7DB2E2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93" y="60659"/>
              <a:ext cx="474852" cy="34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9" name="TextBox 1108">
              <a:extLst>
                <a:ext uri="{FF2B5EF4-FFF2-40B4-BE49-F238E27FC236}">
                  <a16:creationId xmlns:a16="http://schemas.microsoft.com/office/drawing/2014/main" id="{1EB5C5F5-6569-21AB-6B04-E31A47B8B3A0}"/>
                </a:ext>
              </a:extLst>
            </p:cNvPr>
            <p:cNvSpPr txBox="1"/>
            <p:nvPr/>
          </p:nvSpPr>
          <p:spPr>
            <a:xfrm>
              <a:off x="988882" y="175679"/>
              <a:ext cx="224022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KETS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278" name="Group 1277">
            <a:extLst>
              <a:ext uri="{FF2B5EF4-FFF2-40B4-BE49-F238E27FC236}">
                <a16:creationId xmlns:a16="http://schemas.microsoft.com/office/drawing/2014/main" id="{53097799-BD81-5FB7-57B5-EBB595583A9D}"/>
              </a:ext>
            </a:extLst>
          </p:cNvPr>
          <p:cNvGrpSpPr/>
          <p:nvPr/>
        </p:nvGrpSpPr>
        <p:grpSpPr>
          <a:xfrm>
            <a:off x="3305650" y="1119792"/>
            <a:ext cx="834568" cy="378438"/>
            <a:chOff x="3305650" y="1119792"/>
            <a:chExt cx="834568" cy="378438"/>
          </a:xfrm>
        </p:grpSpPr>
        <p:pic>
          <p:nvPicPr>
            <p:cNvPr id="1230" name="Picture 206" descr="Micro Systems Srl">
              <a:extLst>
                <a:ext uri="{FF2B5EF4-FFF2-40B4-BE49-F238E27FC236}">
                  <a16:creationId xmlns:a16="http://schemas.microsoft.com/office/drawing/2014/main" id="{44887DF0-8EC3-DAB6-BE36-CC7D60649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650" y="1119792"/>
              <a:ext cx="834568" cy="378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7" name="TextBox 1276">
              <a:extLst>
                <a:ext uri="{FF2B5EF4-FFF2-40B4-BE49-F238E27FC236}">
                  <a16:creationId xmlns:a16="http://schemas.microsoft.com/office/drawing/2014/main" id="{282F4079-1DD2-6BC1-0B5B-3BE509C39CFF}"/>
                </a:ext>
              </a:extLst>
            </p:cNvPr>
            <p:cNvSpPr txBox="1"/>
            <p:nvPr/>
          </p:nvSpPr>
          <p:spPr>
            <a:xfrm>
              <a:off x="3655811" y="1234606"/>
              <a:ext cx="26000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Micro systems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321" name="Group 1320">
            <a:extLst>
              <a:ext uri="{FF2B5EF4-FFF2-40B4-BE49-F238E27FC236}">
                <a16:creationId xmlns:a16="http://schemas.microsoft.com/office/drawing/2014/main" id="{FBED2B86-356A-2DF3-2184-67788217294E}"/>
              </a:ext>
            </a:extLst>
          </p:cNvPr>
          <p:cNvGrpSpPr/>
          <p:nvPr/>
        </p:nvGrpSpPr>
        <p:grpSpPr>
          <a:xfrm>
            <a:off x="4288313" y="6640815"/>
            <a:ext cx="477534" cy="230762"/>
            <a:chOff x="4288313" y="6640815"/>
            <a:chExt cx="477534" cy="230762"/>
          </a:xfrm>
        </p:grpSpPr>
        <p:pic>
          <p:nvPicPr>
            <p:cNvPr id="1092" name="Picture 68">
              <a:extLst>
                <a:ext uri="{FF2B5EF4-FFF2-40B4-BE49-F238E27FC236}">
                  <a16:creationId xmlns:a16="http://schemas.microsoft.com/office/drawing/2014/main" id="{A49E01D6-1C44-7624-274F-10E25882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313" y="6640815"/>
              <a:ext cx="477534" cy="94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0" name="TextBox 1319">
              <a:extLst>
                <a:ext uri="{FF2B5EF4-FFF2-40B4-BE49-F238E27FC236}">
                  <a16:creationId xmlns:a16="http://schemas.microsoft.com/office/drawing/2014/main" id="{2CC3A236-8E3A-6E88-E300-FCA97914E00F}"/>
                </a:ext>
              </a:extLst>
            </p:cNvPr>
            <p:cNvSpPr txBox="1"/>
            <p:nvPr/>
          </p:nvSpPr>
          <p:spPr>
            <a:xfrm>
              <a:off x="4450706" y="6763855"/>
              <a:ext cx="215123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CSEM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323" name="Group 1322">
            <a:extLst>
              <a:ext uri="{FF2B5EF4-FFF2-40B4-BE49-F238E27FC236}">
                <a16:creationId xmlns:a16="http://schemas.microsoft.com/office/drawing/2014/main" id="{CA54F8A1-A422-6647-856B-FF231D9B1AEC}"/>
              </a:ext>
            </a:extLst>
          </p:cNvPr>
          <p:cNvGrpSpPr/>
          <p:nvPr/>
        </p:nvGrpSpPr>
        <p:grpSpPr>
          <a:xfrm>
            <a:off x="4808309" y="6547518"/>
            <a:ext cx="1041701" cy="279052"/>
            <a:chOff x="4808309" y="6547518"/>
            <a:chExt cx="1041701" cy="279052"/>
          </a:xfrm>
        </p:grpSpPr>
        <p:pic>
          <p:nvPicPr>
            <p:cNvPr id="1084" name="Picture 60" descr="All-in-one platform for education and research | Constructor">
              <a:extLst>
                <a:ext uri="{FF2B5EF4-FFF2-40B4-BE49-F238E27FC236}">
                  <a16:creationId xmlns:a16="http://schemas.microsoft.com/office/drawing/2014/main" id="{18AE92E4-1AB3-34B9-EB05-A9A2C33BB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309" y="6547518"/>
              <a:ext cx="1041701" cy="27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2" name="TextBox 1321">
              <a:extLst>
                <a:ext uri="{FF2B5EF4-FFF2-40B4-BE49-F238E27FC236}">
                  <a16:creationId xmlns:a16="http://schemas.microsoft.com/office/drawing/2014/main" id="{366009BC-2C16-277E-AC59-1DFB5EE62B9E}"/>
                </a:ext>
              </a:extLst>
            </p:cNvPr>
            <p:cNvSpPr txBox="1"/>
            <p:nvPr/>
          </p:nvSpPr>
          <p:spPr>
            <a:xfrm>
              <a:off x="5299652" y="6718848"/>
              <a:ext cx="24558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Constructor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1F0EA21B-66D5-1D14-78F0-3699790314CA}"/>
              </a:ext>
            </a:extLst>
          </p:cNvPr>
          <p:cNvGrpSpPr/>
          <p:nvPr/>
        </p:nvGrpSpPr>
        <p:grpSpPr>
          <a:xfrm>
            <a:off x="7724051" y="5576552"/>
            <a:ext cx="649056" cy="232003"/>
            <a:chOff x="7724051" y="5576552"/>
            <a:chExt cx="649056" cy="232003"/>
          </a:xfrm>
        </p:grpSpPr>
        <p:pic>
          <p:nvPicPr>
            <p:cNvPr id="55" name="Picture 78" descr="Runa Capital Closes $157M Third Fund - FinSMEs">
              <a:extLst>
                <a:ext uri="{FF2B5EF4-FFF2-40B4-BE49-F238E27FC236}">
                  <a16:creationId xmlns:a16="http://schemas.microsoft.com/office/drawing/2014/main" id="{80C37882-A8C2-12B5-84C1-EB0A2AAFA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051" y="5576552"/>
              <a:ext cx="649056" cy="23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2" name="TextBox 1381">
              <a:extLst>
                <a:ext uri="{FF2B5EF4-FFF2-40B4-BE49-F238E27FC236}">
                  <a16:creationId xmlns:a16="http://schemas.microsoft.com/office/drawing/2014/main" id="{E3C76739-579A-DB6C-6471-43895F309EE5}"/>
                </a:ext>
              </a:extLst>
            </p:cNvPr>
            <p:cNvSpPr txBox="1"/>
            <p:nvPr/>
          </p:nvSpPr>
          <p:spPr>
            <a:xfrm>
              <a:off x="7957418" y="5594849"/>
              <a:ext cx="25039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Runa Capital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389" name="Group 1388">
            <a:extLst>
              <a:ext uri="{FF2B5EF4-FFF2-40B4-BE49-F238E27FC236}">
                <a16:creationId xmlns:a16="http://schemas.microsoft.com/office/drawing/2014/main" id="{58C67FE7-52A9-5EC6-B18F-FE23D1D672E5}"/>
              </a:ext>
            </a:extLst>
          </p:cNvPr>
          <p:cNvGrpSpPr/>
          <p:nvPr/>
        </p:nvGrpSpPr>
        <p:grpSpPr>
          <a:xfrm>
            <a:off x="7940911" y="6546317"/>
            <a:ext cx="464402" cy="243811"/>
            <a:chOff x="7940911" y="6546317"/>
            <a:chExt cx="464402" cy="243811"/>
          </a:xfrm>
        </p:grpSpPr>
        <p:pic>
          <p:nvPicPr>
            <p:cNvPr id="1108" name="Picture 84" descr="Greatly reducing the workload using performance support">
              <a:extLst>
                <a:ext uri="{FF2B5EF4-FFF2-40B4-BE49-F238E27FC236}">
                  <a16:creationId xmlns:a16="http://schemas.microsoft.com/office/drawing/2014/main" id="{0404F471-EDD2-2BBF-C37C-5E6C4BF3C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911" y="6546317"/>
              <a:ext cx="464402" cy="243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8" name="TextBox 1387">
              <a:extLst>
                <a:ext uri="{FF2B5EF4-FFF2-40B4-BE49-F238E27FC236}">
                  <a16:creationId xmlns:a16="http://schemas.microsoft.com/office/drawing/2014/main" id="{B0D87667-DB9C-6E69-C6B6-D2808FF0CEC2}"/>
                </a:ext>
              </a:extLst>
            </p:cNvPr>
            <p:cNvSpPr txBox="1"/>
            <p:nvPr/>
          </p:nvSpPr>
          <p:spPr>
            <a:xfrm>
              <a:off x="8090384" y="6657814"/>
              <a:ext cx="261610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Deutsche Bahn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405" name="Group 1404">
            <a:extLst>
              <a:ext uri="{FF2B5EF4-FFF2-40B4-BE49-F238E27FC236}">
                <a16:creationId xmlns:a16="http://schemas.microsoft.com/office/drawing/2014/main" id="{0D62CDE3-F721-C8D6-83BA-E7824E684144}"/>
              </a:ext>
            </a:extLst>
          </p:cNvPr>
          <p:cNvGrpSpPr/>
          <p:nvPr/>
        </p:nvGrpSpPr>
        <p:grpSpPr>
          <a:xfrm>
            <a:off x="9049216" y="100272"/>
            <a:ext cx="568062" cy="191573"/>
            <a:chOff x="9049216" y="100272"/>
            <a:chExt cx="568062" cy="191573"/>
          </a:xfrm>
        </p:grpSpPr>
        <p:pic>
          <p:nvPicPr>
            <p:cNvPr id="1170" name="Picture 146">
              <a:extLst>
                <a:ext uri="{FF2B5EF4-FFF2-40B4-BE49-F238E27FC236}">
                  <a16:creationId xmlns:a16="http://schemas.microsoft.com/office/drawing/2014/main" id="{80849D25-C9DB-7F35-7E16-832E5DD33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9216" y="100272"/>
              <a:ext cx="568062" cy="191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4" name="TextBox 1403">
              <a:extLst>
                <a:ext uri="{FF2B5EF4-FFF2-40B4-BE49-F238E27FC236}">
                  <a16:creationId xmlns:a16="http://schemas.microsoft.com/office/drawing/2014/main" id="{74C77C1F-DF71-EED7-9D13-E9CFED781D61}"/>
                </a:ext>
              </a:extLst>
            </p:cNvPr>
            <p:cNvSpPr txBox="1"/>
            <p:nvPr/>
          </p:nvSpPr>
          <p:spPr>
            <a:xfrm>
              <a:off x="9286250" y="103123"/>
              <a:ext cx="208711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ICFO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443" name="Group 1442">
            <a:extLst>
              <a:ext uri="{FF2B5EF4-FFF2-40B4-BE49-F238E27FC236}">
                <a16:creationId xmlns:a16="http://schemas.microsoft.com/office/drawing/2014/main" id="{820A0C31-7772-84CF-49EE-C24986B65C2B}"/>
              </a:ext>
            </a:extLst>
          </p:cNvPr>
          <p:cNvGrpSpPr/>
          <p:nvPr/>
        </p:nvGrpSpPr>
        <p:grpSpPr>
          <a:xfrm>
            <a:off x="9933077" y="5814313"/>
            <a:ext cx="601110" cy="326690"/>
            <a:chOff x="9963569" y="5835963"/>
            <a:chExt cx="601110" cy="326690"/>
          </a:xfrm>
        </p:grpSpPr>
        <p:pic>
          <p:nvPicPr>
            <p:cNvPr id="1238" name="Picture 214" descr="national-physical-laboratory-npl-logo - TechWorks">
              <a:extLst>
                <a:ext uri="{FF2B5EF4-FFF2-40B4-BE49-F238E27FC236}">
                  <a16:creationId xmlns:a16="http://schemas.microsoft.com/office/drawing/2014/main" id="{BFB55204-2C99-055E-BAFD-77526F74F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3569" y="5835963"/>
              <a:ext cx="601110" cy="32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2" name="TextBox 1441">
              <a:extLst>
                <a:ext uri="{FF2B5EF4-FFF2-40B4-BE49-F238E27FC236}">
                  <a16:creationId xmlns:a16="http://schemas.microsoft.com/office/drawing/2014/main" id="{323D24C0-C8EA-2772-3E84-7FACDABB4B17}"/>
                </a:ext>
              </a:extLst>
            </p:cNvPr>
            <p:cNvSpPr txBox="1">
              <a:spLocks/>
            </p:cNvSpPr>
            <p:nvPr/>
          </p:nvSpPr>
          <p:spPr>
            <a:xfrm>
              <a:off x="10163874" y="5882904"/>
              <a:ext cx="335348" cy="107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">
                  <a:solidFill>
                    <a:schemeClr val="bg1"/>
                  </a:solidFill>
                </a:rPr>
                <a:t>National Physical Laboratory</a:t>
              </a:r>
              <a:endParaRPr lang="en-DE" sz="100" err="1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A logo with a symbol and text&#10;&#10;Description automatically generated">
            <a:extLst>
              <a:ext uri="{FF2B5EF4-FFF2-40B4-BE49-F238E27FC236}">
                <a16:creationId xmlns:a16="http://schemas.microsoft.com/office/drawing/2014/main" id="{BAA6456F-C5B5-4056-E674-941C70C347CF}"/>
              </a:ext>
            </a:extLst>
          </p:cNvPr>
          <p:cNvPicPr>
            <a:picLocks noChangeAspect="1"/>
          </p:cNvPicPr>
          <p:nvPr/>
        </p:nvPicPr>
        <p:blipFill>
          <a:blip r:embed="rId197"/>
          <a:stretch>
            <a:fillRect/>
          </a:stretch>
        </p:blipFill>
        <p:spPr>
          <a:xfrm>
            <a:off x="1694093" y="5173405"/>
            <a:ext cx="679347" cy="4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D953DEF-D989-0EF3-11FA-5852B43542B0}"/>
              </a:ext>
            </a:extLst>
          </p:cNvPr>
          <p:cNvGrpSpPr/>
          <p:nvPr/>
        </p:nvGrpSpPr>
        <p:grpSpPr>
          <a:xfrm>
            <a:off x="355002" y="3941336"/>
            <a:ext cx="11489167" cy="1752206"/>
            <a:chOff x="764379" y="4630054"/>
            <a:chExt cx="10806090" cy="18565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F64CCA-D37F-D858-0971-10343ADB6BBF}"/>
                </a:ext>
              </a:extLst>
            </p:cNvPr>
            <p:cNvGrpSpPr/>
            <p:nvPr/>
          </p:nvGrpSpPr>
          <p:grpSpPr>
            <a:xfrm>
              <a:off x="764379" y="4640891"/>
              <a:ext cx="2119253" cy="1845695"/>
              <a:chOff x="368139" y="4640891"/>
              <a:chExt cx="2119253" cy="184569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AF07197-A0B2-45CC-A693-5A0ABF0C0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1282" y="4760503"/>
                <a:ext cx="2116110" cy="172608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8CF1ED-F4BB-4972-97B9-808252CED343}"/>
                  </a:ext>
                </a:extLst>
              </p:cNvPr>
              <p:cNvSpPr txBox="1"/>
              <p:nvPr/>
            </p:nvSpPr>
            <p:spPr>
              <a:xfrm>
                <a:off x="368139" y="4640891"/>
                <a:ext cx="2117602" cy="378836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Education &amp; Skills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E386076-E698-B901-9BB9-5DF3B2B01344}"/>
                </a:ext>
              </a:extLst>
            </p:cNvPr>
            <p:cNvGrpSpPr/>
            <p:nvPr/>
          </p:nvGrpSpPr>
          <p:grpSpPr>
            <a:xfrm>
              <a:off x="2949718" y="4640891"/>
              <a:ext cx="2119317" cy="1845694"/>
              <a:chOff x="2714889" y="4640891"/>
              <a:chExt cx="2119317" cy="184569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EA384C-50B8-48BE-9F0B-4D67C1CB4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714890" y="4918175"/>
                <a:ext cx="2116109" cy="156841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C7214F-3DB4-47EC-ACA4-18DA8D290D72}"/>
                  </a:ext>
                </a:extLst>
              </p:cNvPr>
              <p:cNvSpPr txBox="1"/>
              <p:nvPr/>
            </p:nvSpPr>
            <p:spPr>
              <a:xfrm>
                <a:off x="2714889" y="4640891"/>
                <a:ext cx="2119317" cy="378836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Standards</a:t>
                </a:r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D9B0D73-C82C-2698-5384-EDE664A9446E}"/>
                </a:ext>
              </a:extLst>
            </p:cNvPr>
            <p:cNvGrpSpPr/>
            <p:nvPr/>
          </p:nvGrpSpPr>
          <p:grpSpPr>
            <a:xfrm>
              <a:off x="5128772" y="4640891"/>
              <a:ext cx="2119251" cy="1845695"/>
              <a:chOff x="5055354" y="4640891"/>
              <a:chExt cx="2119251" cy="184569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C0D2D04-1226-4603-BF9A-7D4C3B211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58496" y="4760504"/>
                <a:ext cx="2116109" cy="172608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B15D8A-16F3-489B-BCB6-E4600EBCB2C8}"/>
                  </a:ext>
                </a:extLst>
              </p:cNvPr>
              <p:cNvSpPr txBox="1"/>
              <p:nvPr/>
            </p:nvSpPr>
            <p:spPr>
              <a:xfrm>
                <a:off x="5055354" y="4640891"/>
                <a:ext cx="2117600" cy="378836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IP &amp; Trade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DEEB24-EEF5-49E6-7092-F26316453D12}"/>
                </a:ext>
              </a:extLst>
            </p:cNvPr>
            <p:cNvGrpSpPr/>
            <p:nvPr/>
          </p:nvGrpSpPr>
          <p:grpSpPr>
            <a:xfrm>
              <a:off x="9459038" y="4630054"/>
              <a:ext cx="2111431" cy="1855855"/>
              <a:chOff x="9713038" y="4630054"/>
              <a:chExt cx="2111431" cy="18558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B47CA9A-7DC2-48FE-B3CB-ECF533DF7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519" r="7519"/>
              <a:stretch/>
            </p:blipFill>
            <p:spPr>
              <a:xfrm>
                <a:off x="9713038" y="4759173"/>
                <a:ext cx="2111431" cy="172673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C3C264-F008-4262-B417-AA4BB120DF49}"/>
                  </a:ext>
                </a:extLst>
              </p:cNvPr>
              <p:cNvSpPr txBox="1"/>
              <p:nvPr/>
            </p:nvSpPr>
            <p:spPr>
              <a:xfrm>
                <a:off x="9714680" y="4630054"/>
                <a:ext cx="2106038" cy="376767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Industrial Applications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05B3EAF-7EAA-168A-8C06-091FA714936D}"/>
                </a:ext>
              </a:extLst>
            </p:cNvPr>
            <p:cNvGrpSpPr/>
            <p:nvPr/>
          </p:nvGrpSpPr>
          <p:grpSpPr>
            <a:xfrm>
              <a:off x="7310967" y="4631600"/>
              <a:ext cx="2085127" cy="1854985"/>
              <a:chOff x="7398959" y="4631600"/>
              <a:chExt cx="2085127" cy="1854985"/>
            </a:xfrm>
          </p:grpSpPr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5495347B-42C3-FBC0-E939-41C06A00A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398959" y="4968546"/>
                <a:ext cx="2085127" cy="1518039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FDBEDCE-9A51-1C51-A513-6E965E3B60EC}"/>
                  </a:ext>
                </a:extLst>
              </p:cNvPr>
              <p:cNvSpPr txBox="1"/>
              <p:nvPr/>
            </p:nvSpPr>
            <p:spPr>
              <a:xfrm>
                <a:off x="7398960" y="4631600"/>
                <a:ext cx="2085126" cy="388128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Growth &amp; Funding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EFBA48-F2A1-3CCE-5181-D6E7C4837B22}"/>
              </a:ext>
            </a:extLst>
          </p:cNvPr>
          <p:cNvGrpSpPr/>
          <p:nvPr/>
        </p:nvGrpSpPr>
        <p:grpSpPr>
          <a:xfrm>
            <a:off x="1326292" y="1524574"/>
            <a:ext cx="9722559" cy="1518039"/>
            <a:chOff x="757833" y="2138423"/>
            <a:chExt cx="10794583" cy="230887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DC9566-646F-CD4C-D9D3-629DB6AD78F2}"/>
                </a:ext>
              </a:extLst>
            </p:cNvPr>
            <p:cNvGrpSpPr/>
            <p:nvPr/>
          </p:nvGrpSpPr>
          <p:grpSpPr>
            <a:xfrm>
              <a:off x="757833" y="2138423"/>
              <a:ext cx="2714604" cy="2308873"/>
              <a:chOff x="361593" y="2138423"/>
              <a:chExt cx="2714604" cy="2308873"/>
            </a:xfrm>
          </p:grpSpPr>
          <p:pic>
            <p:nvPicPr>
              <p:cNvPr id="7" name="Picture 6" descr="Diagram&#10;&#10;Description automatically generated">
                <a:extLst>
                  <a:ext uri="{FF2B5EF4-FFF2-40B4-BE49-F238E27FC236}">
                    <a16:creationId xmlns:a16="http://schemas.microsoft.com/office/drawing/2014/main" id="{01120D9F-6B18-4ACA-9BE6-D381A5D510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139" y="2479308"/>
                <a:ext cx="2706062" cy="196798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9181BB-6232-4280-BBAF-A5B9D7D9EE14}"/>
                  </a:ext>
                </a:extLst>
              </p:cNvPr>
              <p:cNvSpPr txBox="1"/>
              <p:nvPr/>
            </p:nvSpPr>
            <p:spPr>
              <a:xfrm>
                <a:off x="361593" y="2138423"/>
                <a:ext cx="2714604" cy="636437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Open Sans"/>
                    <a:cs typeface="Arial" panose="020B0604020202020204" pitchFamily="34" charset="0"/>
                  </a:rPr>
                  <a:t>Quantum Computing &amp; Simulation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894BD9-9F5B-29DE-1716-B605BB9E07E8}"/>
                </a:ext>
              </a:extLst>
            </p:cNvPr>
            <p:cNvGrpSpPr/>
            <p:nvPr/>
          </p:nvGrpSpPr>
          <p:grpSpPr>
            <a:xfrm>
              <a:off x="3586545" y="2138423"/>
              <a:ext cx="2625192" cy="2308874"/>
              <a:chOff x="3408195" y="2138423"/>
              <a:chExt cx="2625192" cy="230887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098ABBD-F9E8-4946-847B-6EE3923B1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0191" y="2479309"/>
                <a:ext cx="2623196" cy="1967988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A70D49-DAAF-465C-964A-FDCE278B0121}"/>
                  </a:ext>
                </a:extLst>
              </p:cNvPr>
              <p:cNvSpPr txBox="1"/>
              <p:nvPr/>
            </p:nvSpPr>
            <p:spPr>
              <a:xfrm>
                <a:off x="3408195" y="2138423"/>
                <a:ext cx="2623196" cy="636437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Quantum Communications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0F3C00-59A6-82D2-C7C7-612AABA4843D}"/>
                </a:ext>
              </a:extLst>
            </p:cNvPr>
            <p:cNvGrpSpPr/>
            <p:nvPr/>
          </p:nvGrpSpPr>
          <p:grpSpPr>
            <a:xfrm>
              <a:off x="6325845" y="2138423"/>
              <a:ext cx="2562115" cy="2308873"/>
              <a:chOff x="6372115" y="2138423"/>
              <a:chExt cx="2562115" cy="23436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1BC4DAE-E0D6-4F7B-A842-DE8165A84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4408" y="2618517"/>
                <a:ext cx="2559822" cy="186359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942160-E132-4AD5-B485-9C6F6F67E06C}"/>
                  </a:ext>
                </a:extLst>
              </p:cNvPr>
              <p:cNvSpPr txBox="1"/>
              <p:nvPr/>
            </p:nvSpPr>
            <p:spPr>
              <a:xfrm>
                <a:off x="6372115" y="2138423"/>
                <a:ext cx="2559822" cy="642905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Quantum Sensing &amp; Metrology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B074F0-957A-9AFD-D229-70C40F11ABD9}"/>
                </a:ext>
              </a:extLst>
            </p:cNvPr>
            <p:cNvGrpSpPr/>
            <p:nvPr/>
          </p:nvGrpSpPr>
          <p:grpSpPr>
            <a:xfrm>
              <a:off x="9002068" y="2138423"/>
              <a:ext cx="2550348" cy="2295397"/>
              <a:chOff x="9266228" y="2138423"/>
              <a:chExt cx="2550348" cy="2295397"/>
            </a:xfrm>
          </p:grpSpPr>
          <p:pic>
            <p:nvPicPr>
              <p:cNvPr id="3" name="Picture 3">
                <a:extLst>
                  <a:ext uri="{FF2B5EF4-FFF2-40B4-BE49-F238E27FC236}">
                    <a16:creationId xmlns:a16="http://schemas.microsoft.com/office/drawing/2014/main" id="{4EE846A8-567E-5EB4-06B5-FCA03DA93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68521" y="2757072"/>
                <a:ext cx="2548055" cy="167674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4F0C59-20B1-B58F-7887-5F6493D93F3B}"/>
                  </a:ext>
                </a:extLst>
              </p:cNvPr>
              <p:cNvSpPr txBox="1"/>
              <p:nvPr/>
            </p:nvSpPr>
            <p:spPr>
              <a:xfrm>
                <a:off x="9266228" y="2138423"/>
                <a:ext cx="2548055" cy="624320"/>
              </a:xfrm>
              <a:prstGeom prst="rect">
                <a:avLst/>
              </a:prstGeom>
              <a:gradFill flip="none" rotWithShape="1">
                <a:gsLst>
                  <a:gs pos="0">
                    <a:srgbClr val="382A81"/>
                  </a:gs>
                  <a:gs pos="45000">
                    <a:srgbClr val="4F2876"/>
                  </a:gs>
                  <a:gs pos="100000">
                    <a:srgbClr val="7A255F"/>
                  </a:gs>
                </a:gsLst>
                <a:lin ang="0" scaled="1"/>
                <a:tileRect/>
              </a:gradFill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en-US"/>
                </a:defPPr>
                <a:lvl1pPr algn="ctr">
                  <a:defRPr sz="1300" b="1">
                    <a:solidFill>
                      <a:schemeClr val="bg1"/>
                    </a:solidFill>
                    <a:latin typeface="Open Sans"/>
                    <a:ea typeface="Open Sans"/>
                    <a:cs typeface="Open Sans"/>
                  </a:defRPr>
                </a:lvl1pPr>
              </a:lstStyle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Enabling Technologies</a:t>
                </a:r>
              </a:p>
            </p:txBody>
          </p:sp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D0F8ED9-0D69-1B4F-E834-F1A895A2745A}"/>
              </a:ext>
            </a:extLst>
          </p:cNvPr>
          <p:cNvSpPr txBox="1">
            <a:spLocks/>
          </p:cNvSpPr>
          <p:nvPr/>
        </p:nvSpPr>
        <p:spPr>
          <a:xfrm>
            <a:off x="764379" y="462903"/>
            <a:ext cx="9135794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Work Groups &amp; Expert Groups @QuIC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30024-A60D-AA47-2620-3BDC40C8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C331-0F41-4716-AC4E-18F173CCE3C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C80F59-1583-530F-1174-813898E5366A}"/>
              </a:ext>
            </a:extLst>
          </p:cNvPr>
          <p:cNvSpPr txBox="1"/>
          <p:nvPr/>
        </p:nvSpPr>
        <p:spPr>
          <a:xfrm>
            <a:off x="3769507" y="6090598"/>
            <a:ext cx="7088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82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perspectives from all WGs and EGs. SIR is shared with European Commission and governments across Europe to inform quantum policies.</a:t>
            </a:r>
            <a:endParaRPr lang="en-DE" sz="1600" dirty="0">
              <a:solidFill>
                <a:srgbClr val="382A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1E3DD1-B03E-D00E-AFD1-734F72F1996B}"/>
              </a:ext>
            </a:extLst>
          </p:cNvPr>
          <p:cNvSpPr txBox="1"/>
          <p:nvPr/>
        </p:nvSpPr>
        <p:spPr>
          <a:xfrm>
            <a:off x="764380" y="6090598"/>
            <a:ext cx="31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82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Industry Roadmap –</a:t>
            </a:r>
            <a:endParaRPr lang="en-DE" sz="1600" dirty="0">
              <a:solidFill>
                <a:srgbClr val="382A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A6A98A53-8348-636E-C54E-84AD7524645D}"/>
              </a:ext>
            </a:extLst>
          </p:cNvPr>
          <p:cNvSpPr/>
          <p:nvPr/>
        </p:nvSpPr>
        <p:spPr>
          <a:xfrm>
            <a:off x="10232516" y="5022"/>
            <a:ext cx="1959485" cy="1130770"/>
          </a:xfrm>
          <a:custGeom>
            <a:avLst/>
            <a:gdLst/>
            <a:ahLst/>
            <a:cxnLst/>
            <a:rect l="l" t="t" r="r" b="b"/>
            <a:pathLst>
              <a:path w="2939227" h="1696155">
                <a:moveTo>
                  <a:pt x="0" y="0"/>
                </a:moveTo>
                <a:lnTo>
                  <a:pt x="2939227" y="0"/>
                </a:lnTo>
                <a:lnTo>
                  <a:pt x="2939227" y="1696155"/>
                </a:lnTo>
                <a:lnTo>
                  <a:pt x="0" y="1696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2019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610157" y="1438413"/>
            <a:ext cx="2822537" cy="3036003"/>
          </a:xfrm>
          <a:custGeom>
            <a:avLst/>
            <a:gdLst/>
            <a:ahLst/>
            <a:cxnLst/>
            <a:rect l="l" t="t" r="r" b="b"/>
            <a:pathLst>
              <a:path w="2710310" h="3143959">
                <a:moveTo>
                  <a:pt x="0" y="0"/>
                </a:moveTo>
                <a:lnTo>
                  <a:pt x="2710310" y="0"/>
                </a:lnTo>
                <a:lnTo>
                  <a:pt x="2710310" y="3143959"/>
                </a:lnTo>
                <a:lnTo>
                  <a:pt x="0" y="3143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pic>
        <p:nvPicPr>
          <p:cNvPr id="21" name="Picture 20" descr="A group of logos on a dark background&#10;&#10;Description automatically generated">
            <a:extLst>
              <a:ext uri="{FF2B5EF4-FFF2-40B4-BE49-F238E27FC236}">
                <a16:creationId xmlns:a16="http://schemas.microsoft.com/office/drawing/2014/main" id="{2955FB57-8D13-4E2D-99B5-98DFFE222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617" y="1419588"/>
            <a:ext cx="2778483" cy="306485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36615" y="4372035"/>
            <a:ext cx="3096080" cy="796093"/>
            <a:chOff x="-428506" y="1"/>
            <a:chExt cx="6192158" cy="1403469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965838" y="-2394343"/>
              <a:ext cx="1403469" cy="6192158"/>
              <a:chOff x="3" y="-292374"/>
              <a:chExt cx="1111306" cy="490312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" y="-292373"/>
                <a:ext cx="1071435" cy="4903125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4271450">
                    <a:moveTo>
                      <a:pt x="220252" y="4252381"/>
                    </a:moveTo>
                    <a:cubicBezTo>
                      <a:pt x="254109" y="4263895"/>
                      <a:pt x="292600" y="4271450"/>
                      <a:pt x="330378" y="4271450"/>
                    </a:cubicBezTo>
                    <a:cubicBezTo>
                      <a:pt x="368157" y="4271450"/>
                      <a:pt x="404509" y="4264973"/>
                      <a:pt x="438009" y="4253459"/>
                    </a:cubicBezTo>
                    <a:cubicBezTo>
                      <a:pt x="438723" y="4253100"/>
                      <a:pt x="439435" y="4253100"/>
                      <a:pt x="440148" y="4252740"/>
                    </a:cubicBezTo>
                    <a:cubicBezTo>
                      <a:pt x="565955" y="4206685"/>
                      <a:pt x="658618" y="4085071"/>
                      <a:pt x="660400" y="3866122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3863253"/>
                    </a:lnTo>
                    <a:cubicBezTo>
                      <a:pt x="1782" y="4085790"/>
                      <a:pt x="93019" y="4207405"/>
                      <a:pt x="220252" y="42523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82A82">
                      <a:alpha val="100000"/>
                    </a:srgbClr>
                  </a:gs>
                  <a:gs pos="33333">
                    <a:srgbClr val="AD79DB">
                      <a:alpha val="100000"/>
                    </a:srgbClr>
                  </a:gs>
                  <a:gs pos="66667">
                    <a:srgbClr val="AD79DB">
                      <a:alpha val="100000"/>
                    </a:srgbClr>
                  </a:gs>
                  <a:gs pos="100000">
                    <a:srgbClr val="AD79DB">
                      <a:alpha val="5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4" y="-292374"/>
                <a:ext cx="1111305" cy="4903128"/>
              </a:xfrm>
              <a:prstGeom prst="rect">
                <a:avLst/>
              </a:prstGeom>
            </p:spPr>
            <p:txBody>
              <a:bodyPr lIns="28669" tIns="28669" rIns="28669" bIns="28669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-314206" y="117937"/>
              <a:ext cx="5963552" cy="1031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US" sz="1500" b="1" dirty="0">
                  <a:solidFill>
                    <a:srgbClr val="FFFFFF"/>
                  </a:solidFill>
                  <a:latin typeface="Arial Bold"/>
                </a:rPr>
                <a:t>International Council of Quantum Industry Associations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07719" y="1917700"/>
            <a:ext cx="3776561" cy="2342702"/>
            <a:chOff x="0" y="0"/>
            <a:chExt cx="8428054" cy="5228148"/>
          </a:xfrm>
        </p:grpSpPr>
        <p:sp>
          <p:nvSpPr>
            <p:cNvPr id="8" name="Freeform 8"/>
            <p:cNvSpPr/>
            <p:nvPr/>
          </p:nvSpPr>
          <p:spPr>
            <a:xfrm>
              <a:off x="237425" y="1341019"/>
              <a:ext cx="7953205" cy="3887129"/>
            </a:xfrm>
            <a:custGeom>
              <a:avLst/>
              <a:gdLst/>
              <a:ahLst/>
              <a:cxnLst/>
              <a:rect l="l" t="t" r="r" b="b"/>
              <a:pathLst>
                <a:path w="7953205" h="3887129">
                  <a:moveTo>
                    <a:pt x="0" y="0"/>
                  </a:moveTo>
                  <a:lnTo>
                    <a:pt x="7953205" y="0"/>
                  </a:lnTo>
                  <a:lnTo>
                    <a:pt x="7953205" y="3887129"/>
                  </a:lnTo>
                  <a:lnTo>
                    <a:pt x="0" y="3887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3" y="0"/>
                  </a:lnTo>
                  <a:lnTo>
                    <a:pt x="672153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60805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4" y="0"/>
                  </a:lnTo>
                  <a:lnTo>
                    <a:pt x="672154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21611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3" y="0"/>
                  </a:lnTo>
                  <a:lnTo>
                    <a:pt x="672153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582416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4" y="0"/>
                  </a:lnTo>
                  <a:lnTo>
                    <a:pt x="672154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443222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3" y="0"/>
                  </a:lnTo>
                  <a:lnTo>
                    <a:pt x="672153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304027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3" y="0"/>
                  </a:lnTo>
                  <a:lnTo>
                    <a:pt x="672153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164832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4" y="0"/>
                  </a:lnTo>
                  <a:lnTo>
                    <a:pt x="672154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025638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3" y="0"/>
                  </a:lnTo>
                  <a:lnTo>
                    <a:pt x="672153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886443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4" y="0"/>
                  </a:lnTo>
                  <a:lnTo>
                    <a:pt x="672154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755901" y="0"/>
              <a:ext cx="672153" cy="1590896"/>
            </a:xfrm>
            <a:custGeom>
              <a:avLst/>
              <a:gdLst/>
              <a:ahLst/>
              <a:cxnLst/>
              <a:rect l="l" t="t" r="r" b="b"/>
              <a:pathLst>
                <a:path w="672153" h="1590896">
                  <a:moveTo>
                    <a:pt x="0" y="0"/>
                  </a:moveTo>
                  <a:lnTo>
                    <a:pt x="672153" y="0"/>
                  </a:lnTo>
                  <a:lnTo>
                    <a:pt x="672153" y="1590896"/>
                  </a:lnTo>
                  <a:lnTo>
                    <a:pt x="0" y="159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463786" y="5139974"/>
            <a:ext cx="3563785" cy="121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87"/>
              </a:lnSpc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QuIC supports the European Commission in its 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bilateral international dialogues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 with partners. 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United States of America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Japan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South Korea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India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232516" y="5022"/>
            <a:ext cx="1959485" cy="1130770"/>
          </a:xfrm>
          <a:custGeom>
            <a:avLst/>
            <a:gdLst/>
            <a:ahLst/>
            <a:cxnLst/>
            <a:rect l="l" t="t" r="r" b="b"/>
            <a:pathLst>
              <a:path w="2939227" h="1696155">
                <a:moveTo>
                  <a:pt x="0" y="0"/>
                </a:moveTo>
                <a:lnTo>
                  <a:pt x="2939227" y="0"/>
                </a:lnTo>
                <a:lnTo>
                  <a:pt x="2939227" y="1696155"/>
                </a:lnTo>
                <a:lnTo>
                  <a:pt x="0" y="1696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29" name="Group 29"/>
          <p:cNvGrpSpPr/>
          <p:nvPr/>
        </p:nvGrpSpPr>
        <p:grpSpPr>
          <a:xfrm>
            <a:off x="8265021" y="4347722"/>
            <a:ext cx="3256524" cy="740881"/>
            <a:chOff x="-159255" y="-176772"/>
            <a:chExt cx="5673959" cy="1010791"/>
          </a:xfrm>
        </p:grpSpPr>
        <p:grpSp>
          <p:nvGrpSpPr>
            <p:cNvPr id="30" name="Group 30"/>
            <p:cNvGrpSpPr/>
            <p:nvPr/>
          </p:nvGrpSpPr>
          <p:grpSpPr>
            <a:xfrm rot="5400000">
              <a:off x="2172329" y="-2508356"/>
              <a:ext cx="1010791" cy="5673959"/>
              <a:chOff x="-139973" y="-95250"/>
              <a:chExt cx="800373" cy="449280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-139973" y="126105"/>
                <a:ext cx="797733" cy="4271449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4271450">
                    <a:moveTo>
                      <a:pt x="220252" y="4252381"/>
                    </a:moveTo>
                    <a:cubicBezTo>
                      <a:pt x="254109" y="4263895"/>
                      <a:pt x="292600" y="4271450"/>
                      <a:pt x="330378" y="4271450"/>
                    </a:cubicBezTo>
                    <a:cubicBezTo>
                      <a:pt x="368157" y="4271450"/>
                      <a:pt x="404509" y="4264973"/>
                      <a:pt x="438009" y="4253459"/>
                    </a:cubicBezTo>
                    <a:cubicBezTo>
                      <a:pt x="438723" y="4253100"/>
                      <a:pt x="439435" y="4253100"/>
                      <a:pt x="440148" y="4252740"/>
                    </a:cubicBezTo>
                    <a:cubicBezTo>
                      <a:pt x="565955" y="4206685"/>
                      <a:pt x="658618" y="4085071"/>
                      <a:pt x="660400" y="3866122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3863253"/>
                    </a:lnTo>
                    <a:cubicBezTo>
                      <a:pt x="1782" y="4085790"/>
                      <a:pt x="93019" y="4207405"/>
                      <a:pt x="220252" y="42523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82A82">
                      <a:alpha val="100000"/>
                    </a:srgbClr>
                  </a:gs>
                  <a:gs pos="33333">
                    <a:srgbClr val="AD79DB">
                      <a:alpha val="100000"/>
                    </a:srgbClr>
                  </a:gs>
                  <a:gs pos="66667">
                    <a:srgbClr val="AD79DB">
                      <a:alpha val="100000"/>
                    </a:srgbClr>
                  </a:gs>
                  <a:gs pos="100000">
                    <a:srgbClr val="AD79DB">
                      <a:alpha val="5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95250"/>
                <a:ext cx="660400" cy="4239700"/>
              </a:xfrm>
              <a:prstGeom prst="rect">
                <a:avLst/>
              </a:prstGeom>
            </p:spPr>
            <p:txBody>
              <a:bodyPr lIns="28669" tIns="28669" rIns="28669" bIns="28669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91456" y="167271"/>
              <a:ext cx="5043699" cy="362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US" sz="1500" b="1" dirty="0">
                  <a:solidFill>
                    <a:srgbClr val="FFFFFF"/>
                  </a:solidFill>
                  <a:latin typeface="Arial Bold"/>
                </a:rPr>
                <a:t>Quantum </a:t>
              </a:r>
              <a:r>
                <a:rPr lang="en-US" sz="1500" b="1" dirty="0" err="1">
                  <a:solidFill>
                    <a:srgbClr val="FFFFFF"/>
                  </a:solidFill>
                  <a:latin typeface="Arial Bold"/>
                </a:rPr>
                <a:t>Standardisation</a:t>
              </a:r>
              <a:endParaRPr lang="en-US" sz="1500" b="1" dirty="0">
                <a:solidFill>
                  <a:srgbClr val="FFFFFF"/>
                </a:solidFill>
                <a:latin typeface="Arial Bold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411366" y="5168128"/>
            <a:ext cx="3004676" cy="100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87"/>
              </a:lnSpc>
            </a:pPr>
            <a:r>
              <a:rPr lang="en-GB" sz="1200" spc="-7" dirty="0">
                <a:solidFill>
                  <a:srgbClr val="382A82"/>
                </a:solidFill>
                <a:latin typeface="Arial"/>
              </a:rPr>
              <a:t>QuIC acts as a bridge between its many Members and the international quantum standardisation committees: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GB" sz="1200" spc="-7" dirty="0">
                <a:solidFill>
                  <a:srgbClr val="382A82"/>
                </a:solidFill>
                <a:latin typeface="Arial"/>
              </a:rPr>
              <a:t>JTC-22 (Europe)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GB" sz="1200" spc="-7" dirty="0">
                <a:solidFill>
                  <a:srgbClr val="382A82"/>
                </a:solidFill>
                <a:latin typeface="Arial"/>
              </a:rPr>
              <a:t>JTC-3 (worldwide)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63260" y="5141248"/>
            <a:ext cx="2442786" cy="1086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87"/>
              </a:lnSpc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Proud Founding member of 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ICQIA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.</a:t>
            </a:r>
          </a:p>
          <a:p>
            <a:pPr>
              <a:lnSpc>
                <a:spcPts val="1587"/>
              </a:lnSpc>
              <a:spcBef>
                <a:spcPts val="600"/>
              </a:spcBef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Fellow international members: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QED-C (USA)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QIC (Canada)</a:t>
            </a:r>
          </a:p>
          <a:p>
            <a:pPr marL="171450" indent="-171450">
              <a:lnSpc>
                <a:spcPts val="1587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Q-STAR (Japan)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581E739-0DAF-6F6C-E364-E6644A521365}"/>
              </a:ext>
            </a:extLst>
          </p:cNvPr>
          <p:cNvSpPr txBox="1">
            <a:spLocks/>
          </p:cNvSpPr>
          <p:nvPr/>
        </p:nvSpPr>
        <p:spPr>
          <a:xfrm>
            <a:off x="1119551" y="440690"/>
            <a:ext cx="9182094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QuIC’s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international leadership</a:t>
            </a:r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F40BC6EB-7161-46D9-DCF0-0688180FB67F}"/>
              </a:ext>
            </a:extLst>
          </p:cNvPr>
          <p:cNvGrpSpPr/>
          <p:nvPr/>
        </p:nvGrpSpPr>
        <p:grpSpPr>
          <a:xfrm>
            <a:off x="4423221" y="4372035"/>
            <a:ext cx="3339495" cy="890453"/>
            <a:chOff x="-428507" y="-283338"/>
            <a:chExt cx="6223928" cy="1686808"/>
          </a:xfrm>
        </p:grpSpPr>
        <p:grpSp>
          <p:nvGrpSpPr>
            <p:cNvPr id="44" name="Group 3">
              <a:extLst>
                <a:ext uri="{FF2B5EF4-FFF2-40B4-BE49-F238E27FC236}">
                  <a16:creationId xmlns:a16="http://schemas.microsoft.com/office/drawing/2014/main" id="{1D66C692-13C5-DD53-3FA4-55FB54504529}"/>
                </a:ext>
              </a:extLst>
            </p:cNvPr>
            <p:cNvGrpSpPr/>
            <p:nvPr/>
          </p:nvGrpSpPr>
          <p:grpSpPr>
            <a:xfrm rot="5400000">
              <a:off x="1840053" y="-2551898"/>
              <a:ext cx="1686808" cy="6223928"/>
              <a:chOff x="-224353" y="-317530"/>
              <a:chExt cx="1335662" cy="4928284"/>
            </a:xfrm>
          </p:grpSpPr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AAD5CB09-AC1D-58B8-8F5A-AFE1F66B92EF}"/>
                  </a:ext>
                </a:extLst>
              </p:cNvPr>
              <p:cNvSpPr/>
              <p:nvPr/>
            </p:nvSpPr>
            <p:spPr>
              <a:xfrm>
                <a:off x="-224353" y="-317530"/>
                <a:ext cx="1071434" cy="4903125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4271450">
                    <a:moveTo>
                      <a:pt x="220252" y="4252381"/>
                    </a:moveTo>
                    <a:cubicBezTo>
                      <a:pt x="254109" y="4263895"/>
                      <a:pt x="292600" y="4271450"/>
                      <a:pt x="330378" y="4271450"/>
                    </a:cubicBezTo>
                    <a:cubicBezTo>
                      <a:pt x="368157" y="4271450"/>
                      <a:pt x="404509" y="4264973"/>
                      <a:pt x="438009" y="4253459"/>
                    </a:cubicBezTo>
                    <a:cubicBezTo>
                      <a:pt x="438723" y="4253100"/>
                      <a:pt x="439435" y="4253100"/>
                      <a:pt x="440148" y="4252740"/>
                    </a:cubicBezTo>
                    <a:cubicBezTo>
                      <a:pt x="565955" y="4206685"/>
                      <a:pt x="658618" y="4085071"/>
                      <a:pt x="660400" y="3866122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3863253"/>
                    </a:lnTo>
                    <a:cubicBezTo>
                      <a:pt x="1782" y="4085790"/>
                      <a:pt x="93019" y="4207405"/>
                      <a:pt x="220252" y="42523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82A82">
                      <a:alpha val="100000"/>
                    </a:srgbClr>
                  </a:gs>
                  <a:gs pos="33333">
                    <a:srgbClr val="AD79DB">
                      <a:alpha val="100000"/>
                    </a:srgbClr>
                  </a:gs>
                  <a:gs pos="66667">
                    <a:srgbClr val="AD79DB">
                      <a:alpha val="100000"/>
                    </a:srgbClr>
                  </a:gs>
                  <a:gs pos="100000">
                    <a:srgbClr val="AD79DB">
                      <a:alpha val="5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47" name="TextBox 5">
                <a:extLst>
                  <a:ext uri="{FF2B5EF4-FFF2-40B4-BE49-F238E27FC236}">
                    <a16:creationId xmlns:a16="http://schemas.microsoft.com/office/drawing/2014/main" id="{63E8F3FA-232B-133B-E04C-AD430CE9956B}"/>
                  </a:ext>
                </a:extLst>
              </p:cNvPr>
              <p:cNvSpPr txBox="1"/>
              <p:nvPr/>
            </p:nvSpPr>
            <p:spPr>
              <a:xfrm>
                <a:off x="4" y="-292374"/>
                <a:ext cx="1111305" cy="4903128"/>
              </a:xfrm>
              <a:prstGeom prst="rect">
                <a:avLst/>
              </a:prstGeom>
            </p:spPr>
            <p:txBody>
              <a:bodyPr lIns="28669" tIns="28669" rIns="28669" bIns="28669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D66ECF8D-9891-27EF-6160-017813898B83}"/>
                </a:ext>
              </a:extLst>
            </p:cNvPr>
            <p:cNvSpPr txBox="1"/>
            <p:nvPr/>
          </p:nvSpPr>
          <p:spPr>
            <a:xfrm>
              <a:off x="-70911" y="-94099"/>
              <a:ext cx="5540514" cy="975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US" sz="1500" b="1" dirty="0">
                  <a:solidFill>
                    <a:srgbClr val="FFFFFF"/>
                  </a:solidFill>
                  <a:latin typeface="Arial Bold"/>
                </a:rPr>
                <a:t>Trusted partner of the European Commission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32516" y="5022"/>
            <a:ext cx="1959485" cy="1130770"/>
          </a:xfrm>
          <a:custGeom>
            <a:avLst/>
            <a:gdLst/>
            <a:ahLst/>
            <a:cxnLst/>
            <a:rect l="l" t="t" r="r" b="b"/>
            <a:pathLst>
              <a:path w="2939227" h="1696155">
                <a:moveTo>
                  <a:pt x="0" y="0"/>
                </a:moveTo>
                <a:lnTo>
                  <a:pt x="2939227" y="0"/>
                </a:lnTo>
                <a:lnTo>
                  <a:pt x="2939227" y="1696155"/>
                </a:lnTo>
                <a:lnTo>
                  <a:pt x="0" y="169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3" name="Freeform 3"/>
          <p:cNvSpPr/>
          <p:nvPr/>
        </p:nvSpPr>
        <p:spPr>
          <a:xfrm>
            <a:off x="685800" y="1518893"/>
            <a:ext cx="3444337" cy="4678216"/>
          </a:xfrm>
          <a:custGeom>
            <a:avLst/>
            <a:gdLst/>
            <a:ahLst/>
            <a:cxnLst/>
            <a:rect l="l" t="t" r="r" b="b"/>
            <a:pathLst>
              <a:path w="5166505" h="7017324">
                <a:moveTo>
                  <a:pt x="0" y="0"/>
                </a:moveTo>
                <a:lnTo>
                  <a:pt x="5166505" y="0"/>
                </a:lnTo>
                <a:lnTo>
                  <a:pt x="5166505" y="7017323"/>
                </a:lnTo>
                <a:lnTo>
                  <a:pt x="0" y="7017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4" name="Freeform 4"/>
          <p:cNvSpPr/>
          <p:nvPr/>
        </p:nvSpPr>
        <p:spPr>
          <a:xfrm>
            <a:off x="995831" y="1856802"/>
            <a:ext cx="2601591" cy="1391761"/>
          </a:xfrm>
          <a:custGeom>
            <a:avLst/>
            <a:gdLst/>
            <a:ahLst/>
            <a:cxnLst/>
            <a:rect l="l" t="t" r="r" b="b"/>
            <a:pathLst>
              <a:path w="3902387" h="2087642">
                <a:moveTo>
                  <a:pt x="0" y="0"/>
                </a:moveTo>
                <a:lnTo>
                  <a:pt x="3902387" y="0"/>
                </a:lnTo>
                <a:lnTo>
                  <a:pt x="3902387" y="2087642"/>
                </a:lnTo>
                <a:lnTo>
                  <a:pt x="0" y="208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387" b="-12387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8" name="Group 8"/>
          <p:cNvGrpSpPr/>
          <p:nvPr/>
        </p:nvGrpSpPr>
        <p:grpSpPr>
          <a:xfrm>
            <a:off x="995831" y="1810702"/>
            <a:ext cx="2644078" cy="1461342"/>
            <a:chOff x="0" y="0"/>
            <a:chExt cx="1281585" cy="7083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1585" cy="708313"/>
            </a:xfrm>
            <a:custGeom>
              <a:avLst/>
              <a:gdLst/>
              <a:ahLst/>
              <a:cxnLst/>
              <a:rect l="l" t="t" r="r" b="b"/>
              <a:pathLst>
                <a:path w="1281585" h="708313">
                  <a:moveTo>
                    <a:pt x="0" y="0"/>
                  </a:moveTo>
                  <a:lnTo>
                    <a:pt x="1281585" y="0"/>
                  </a:lnTo>
                  <a:lnTo>
                    <a:pt x="1281585" y="708313"/>
                  </a:lnTo>
                  <a:lnTo>
                    <a:pt x="0" y="708313"/>
                  </a:lnTo>
                  <a:close/>
                </a:path>
              </a:pathLst>
            </a:custGeom>
            <a:blipFill>
              <a:blip r:embed="rId7"/>
              <a:stretch>
                <a:fillRect l="-25130" r="-12748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D63F02-2A4D-A3D0-DB43-4CC3AD8798F7}"/>
              </a:ext>
            </a:extLst>
          </p:cNvPr>
          <p:cNvGrpSpPr/>
          <p:nvPr/>
        </p:nvGrpSpPr>
        <p:grpSpPr>
          <a:xfrm>
            <a:off x="1947434" y="3466221"/>
            <a:ext cx="644941" cy="720520"/>
            <a:chOff x="1947435" y="3363723"/>
            <a:chExt cx="644941" cy="720520"/>
          </a:xfrm>
        </p:grpSpPr>
        <p:grpSp>
          <p:nvGrpSpPr>
            <p:cNvPr id="5" name="Group 5"/>
            <p:cNvGrpSpPr/>
            <p:nvPr/>
          </p:nvGrpSpPr>
          <p:grpSpPr>
            <a:xfrm rot="-2700000">
              <a:off x="1947435" y="3363723"/>
              <a:ext cx="644941" cy="720520"/>
              <a:chOff x="0" y="-95250"/>
              <a:chExt cx="812800" cy="9080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92065" y="0"/>
                    </a:moveTo>
                    <a:lnTo>
                      <a:pt x="620735" y="0"/>
                    </a:lnTo>
                    <a:cubicBezTo>
                      <a:pt x="726810" y="0"/>
                      <a:pt x="812800" y="85990"/>
                      <a:pt x="812800" y="192065"/>
                    </a:cubicBezTo>
                    <a:lnTo>
                      <a:pt x="812800" y="620735"/>
                    </a:lnTo>
                    <a:cubicBezTo>
                      <a:pt x="812800" y="726810"/>
                      <a:pt x="726810" y="812800"/>
                      <a:pt x="620735" y="812800"/>
                    </a:cubicBezTo>
                    <a:lnTo>
                      <a:pt x="192065" y="812800"/>
                    </a:lnTo>
                    <a:cubicBezTo>
                      <a:pt x="85990" y="812800"/>
                      <a:pt x="0" y="726810"/>
                      <a:pt x="0" y="620735"/>
                    </a:cubicBezTo>
                    <a:lnTo>
                      <a:pt x="0" y="192065"/>
                    </a:lnTo>
                    <a:cubicBezTo>
                      <a:pt x="0" y="85990"/>
                      <a:pt x="85990" y="0"/>
                      <a:pt x="192065" y="0"/>
                    </a:cubicBezTo>
                    <a:close/>
                  </a:path>
                </a:pathLst>
              </a:custGeom>
              <a:solidFill>
                <a:srgbClr val="382A82"/>
              </a:soli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95250"/>
                <a:ext cx="812800" cy="908050"/>
              </a:xfrm>
              <a:prstGeom prst="rect">
                <a:avLst/>
              </a:prstGeom>
            </p:spPr>
            <p:txBody>
              <a:bodyPr lIns="32497" tIns="32497" rIns="32497" bIns="32497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004240" y="3434372"/>
              <a:ext cx="584773" cy="601309"/>
            </a:xfrm>
            <a:custGeom>
              <a:avLst/>
              <a:gdLst/>
              <a:ahLst/>
              <a:cxnLst/>
              <a:rect l="l" t="t" r="r" b="b"/>
              <a:pathLst>
                <a:path w="877159" h="901963">
                  <a:moveTo>
                    <a:pt x="0" y="0"/>
                  </a:moveTo>
                  <a:lnTo>
                    <a:pt x="877159" y="0"/>
                  </a:lnTo>
                  <a:lnTo>
                    <a:pt x="877159" y="901963"/>
                  </a:lnTo>
                  <a:lnTo>
                    <a:pt x="0" y="901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95831" y="4476052"/>
            <a:ext cx="2601591" cy="149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2"/>
              </a:lnSpc>
            </a:pPr>
            <a:r>
              <a:rPr lang="en-US" sz="1200" spc="-7">
                <a:solidFill>
                  <a:srgbClr val="382A82"/>
                </a:solidFill>
                <a:latin typeface="Arial"/>
              </a:rPr>
              <a:t>Partner in project QUCATS, which coordinates and supports the </a:t>
            </a:r>
            <a:r>
              <a:rPr lang="en-US" sz="1200" b="1" spc="-7">
                <a:solidFill>
                  <a:srgbClr val="382A82"/>
                </a:solidFill>
                <a:latin typeface="Arial"/>
              </a:rPr>
              <a:t>European Quantum Flagship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.</a:t>
            </a:r>
          </a:p>
          <a:p>
            <a:pPr>
              <a:lnSpc>
                <a:spcPts val="1612"/>
              </a:lnSpc>
              <a:spcBef>
                <a:spcPts val="600"/>
              </a:spcBef>
            </a:pPr>
            <a:r>
              <a:rPr lang="en-US" sz="1200" spc="-7">
                <a:solidFill>
                  <a:srgbClr val="382A82"/>
                </a:solidFill>
                <a:latin typeface="Arial"/>
              </a:rPr>
              <a:t>Member of the </a:t>
            </a:r>
            <a:r>
              <a:rPr lang="en-US" sz="1200" b="1" spc="-7">
                <a:solidFill>
                  <a:srgbClr val="382A82"/>
                </a:solidFill>
                <a:latin typeface="Arial"/>
              </a:rPr>
              <a:t>Strategic Advisory Board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 to the European Commission on quantum technologies.</a:t>
            </a:r>
          </a:p>
          <a:p>
            <a:pPr>
              <a:lnSpc>
                <a:spcPts val="1612"/>
              </a:lnSpc>
            </a:pPr>
            <a:endParaRPr lang="en-US" sz="1151" spc="-7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26861" y="1518894"/>
            <a:ext cx="3444337" cy="4686389"/>
          </a:xfrm>
          <a:custGeom>
            <a:avLst/>
            <a:gdLst/>
            <a:ahLst/>
            <a:cxnLst/>
            <a:rect l="l" t="t" r="r" b="b"/>
            <a:pathLst>
              <a:path w="5166505" h="7029584">
                <a:moveTo>
                  <a:pt x="0" y="0"/>
                </a:moveTo>
                <a:lnTo>
                  <a:pt x="5166505" y="0"/>
                </a:lnTo>
                <a:lnTo>
                  <a:pt x="5166505" y="7029584"/>
                </a:lnTo>
                <a:lnTo>
                  <a:pt x="0" y="7029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14" name="Freeform 14"/>
          <p:cNvSpPr/>
          <p:nvPr/>
        </p:nvSpPr>
        <p:spPr>
          <a:xfrm>
            <a:off x="4536892" y="1856802"/>
            <a:ext cx="2601591" cy="1391761"/>
          </a:xfrm>
          <a:custGeom>
            <a:avLst/>
            <a:gdLst/>
            <a:ahLst/>
            <a:cxnLst/>
            <a:rect l="l" t="t" r="r" b="b"/>
            <a:pathLst>
              <a:path w="3902387" h="2087642">
                <a:moveTo>
                  <a:pt x="0" y="0"/>
                </a:moveTo>
                <a:lnTo>
                  <a:pt x="3902387" y="0"/>
                </a:lnTo>
                <a:lnTo>
                  <a:pt x="3902387" y="2087642"/>
                </a:lnTo>
                <a:lnTo>
                  <a:pt x="0" y="2087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387" b="-12387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2F2350-ED3D-C49A-68D3-DB98B72218BB}"/>
              </a:ext>
            </a:extLst>
          </p:cNvPr>
          <p:cNvGrpSpPr/>
          <p:nvPr/>
        </p:nvGrpSpPr>
        <p:grpSpPr>
          <a:xfrm>
            <a:off x="5501856" y="3511838"/>
            <a:ext cx="644941" cy="682731"/>
            <a:chOff x="5501856" y="3395979"/>
            <a:chExt cx="644941" cy="682731"/>
          </a:xfrm>
        </p:grpSpPr>
        <p:grpSp>
          <p:nvGrpSpPr>
            <p:cNvPr id="15" name="Group 15"/>
            <p:cNvGrpSpPr/>
            <p:nvPr/>
          </p:nvGrpSpPr>
          <p:grpSpPr>
            <a:xfrm rot="-2700000">
              <a:off x="5501856" y="3395979"/>
              <a:ext cx="644941" cy="682731"/>
              <a:chOff x="0" y="-47625"/>
              <a:chExt cx="812800" cy="8604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92065" y="0"/>
                    </a:moveTo>
                    <a:lnTo>
                      <a:pt x="620735" y="0"/>
                    </a:lnTo>
                    <a:cubicBezTo>
                      <a:pt x="726810" y="0"/>
                      <a:pt x="812800" y="85990"/>
                      <a:pt x="812800" y="192065"/>
                    </a:cubicBezTo>
                    <a:lnTo>
                      <a:pt x="812800" y="620735"/>
                    </a:lnTo>
                    <a:cubicBezTo>
                      <a:pt x="812800" y="726810"/>
                      <a:pt x="726810" y="812800"/>
                      <a:pt x="620735" y="812800"/>
                    </a:cubicBezTo>
                    <a:lnTo>
                      <a:pt x="192065" y="812800"/>
                    </a:lnTo>
                    <a:cubicBezTo>
                      <a:pt x="85990" y="812800"/>
                      <a:pt x="0" y="726810"/>
                      <a:pt x="0" y="620735"/>
                    </a:cubicBezTo>
                    <a:lnTo>
                      <a:pt x="0" y="192065"/>
                    </a:lnTo>
                    <a:cubicBezTo>
                      <a:pt x="0" y="85990"/>
                      <a:pt x="85990" y="0"/>
                      <a:pt x="192065" y="0"/>
                    </a:cubicBezTo>
                    <a:close/>
                  </a:path>
                </a:pathLst>
              </a:custGeom>
              <a:solidFill>
                <a:srgbClr val="382A82"/>
              </a:soli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2497" tIns="32497" rIns="32497" bIns="32497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5592495" y="3499225"/>
              <a:ext cx="490385" cy="502959"/>
            </a:xfrm>
            <a:custGeom>
              <a:avLst/>
              <a:gdLst/>
              <a:ahLst/>
              <a:cxnLst/>
              <a:rect l="l" t="t" r="r" b="b"/>
              <a:pathLst>
                <a:path w="735578" h="754439">
                  <a:moveTo>
                    <a:pt x="0" y="0"/>
                  </a:moveTo>
                  <a:lnTo>
                    <a:pt x="735577" y="0"/>
                  </a:lnTo>
                  <a:lnTo>
                    <a:pt x="735577" y="754439"/>
                  </a:lnTo>
                  <a:lnTo>
                    <a:pt x="0" y="75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536892" y="1856802"/>
            <a:ext cx="2601591" cy="1437861"/>
            <a:chOff x="0" y="0"/>
            <a:chExt cx="1281585" cy="7083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81585" cy="708313"/>
            </a:xfrm>
            <a:custGeom>
              <a:avLst/>
              <a:gdLst/>
              <a:ahLst/>
              <a:cxnLst/>
              <a:rect l="l" t="t" r="r" b="b"/>
              <a:pathLst>
                <a:path w="1281585" h="708313">
                  <a:moveTo>
                    <a:pt x="0" y="0"/>
                  </a:moveTo>
                  <a:lnTo>
                    <a:pt x="1281585" y="0"/>
                  </a:lnTo>
                  <a:lnTo>
                    <a:pt x="1281585" y="708313"/>
                  </a:lnTo>
                  <a:lnTo>
                    <a:pt x="0" y="708313"/>
                  </a:lnTo>
                  <a:close/>
                </a:path>
              </a:pathLst>
            </a:custGeom>
            <a:blipFill>
              <a:blip r:embed="rId13"/>
              <a:stretch>
                <a:fillRect t="-5514" b="-5514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546112" y="4530665"/>
            <a:ext cx="2601591" cy="1319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2"/>
              </a:lnSpc>
            </a:pPr>
            <a:r>
              <a:rPr lang="en-US" sz="1200" spc="-7">
                <a:solidFill>
                  <a:srgbClr val="382A82"/>
                </a:solidFill>
                <a:latin typeface="Arial"/>
              </a:rPr>
              <a:t>Private Member of the </a:t>
            </a:r>
            <a:r>
              <a:rPr lang="en-US" sz="1200" b="1" spc="-7" err="1">
                <a:solidFill>
                  <a:srgbClr val="382A82"/>
                </a:solidFill>
                <a:latin typeface="Arial"/>
              </a:rPr>
              <a:t>EuroHPC</a:t>
            </a:r>
            <a:r>
              <a:rPr lang="en-US" sz="1200" b="1" spc="-7">
                <a:solidFill>
                  <a:srgbClr val="382A82"/>
                </a:solidFill>
                <a:latin typeface="Arial"/>
              </a:rPr>
              <a:t> Joint Undertaking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 (JU)</a:t>
            </a:r>
            <a:r>
              <a:rPr lang="en-US" sz="1200" b="1" spc="-7">
                <a:solidFill>
                  <a:srgbClr val="382A82"/>
                </a:solidFill>
                <a:latin typeface="Arial"/>
              </a:rPr>
              <a:t> 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governing board.</a:t>
            </a:r>
          </a:p>
          <a:p>
            <a:pPr>
              <a:lnSpc>
                <a:spcPts val="1612"/>
              </a:lnSpc>
              <a:spcBef>
                <a:spcPts val="600"/>
              </a:spcBef>
            </a:pPr>
            <a:r>
              <a:rPr lang="en-US" sz="1200" spc="-7">
                <a:solidFill>
                  <a:srgbClr val="382A82"/>
                </a:solidFill>
                <a:latin typeface="Arial"/>
              </a:rPr>
              <a:t>Member of the </a:t>
            </a:r>
            <a:r>
              <a:rPr lang="en-US" sz="1200" b="1" spc="-7">
                <a:solidFill>
                  <a:srgbClr val="382A82"/>
                </a:solidFill>
                <a:latin typeface="Arial"/>
              </a:rPr>
              <a:t>Research &amp; Innovation Advisory Group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 (RIAG) to the </a:t>
            </a:r>
            <a:r>
              <a:rPr lang="en-US" sz="1200" spc="-7" err="1">
                <a:solidFill>
                  <a:srgbClr val="382A82"/>
                </a:solidFill>
                <a:latin typeface="Arial"/>
              </a:rPr>
              <a:t>EuroHPC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 JU.</a:t>
            </a:r>
          </a:p>
          <a:p>
            <a:pPr>
              <a:lnSpc>
                <a:spcPts val="1935"/>
              </a:lnSpc>
            </a:pPr>
            <a:endParaRPr lang="en-US" sz="1151" spc="-7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67922" y="1521014"/>
            <a:ext cx="3444337" cy="4684269"/>
          </a:xfrm>
          <a:custGeom>
            <a:avLst/>
            <a:gdLst/>
            <a:ahLst/>
            <a:cxnLst/>
            <a:rect l="l" t="t" r="r" b="b"/>
            <a:pathLst>
              <a:path w="5166505" h="7026403">
                <a:moveTo>
                  <a:pt x="0" y="0"/>
                </a:moveTo>
                <a:lnTo>
                  <a:pt x="5166505" y="0"/>
                </a:lnTo>
                <a:lnTo>
                  <a:pt x="5166505" y="7026403"/>
                </a:lnTo>
                <a:lnTo>
                  <a:pt x="0" y="7026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4" r="-64"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24" name="Freeform 24"/>
          <p:cNvSpPr/>
          <p:nvPr/>
        </p:nvSpPr>
        <p:spPr>
          <a:xfrm>
            <a:off x="8077953" y="1858923"/>
            <a:ext cx="2601591" cy="1391761"/>
          </a:xfrm>
          <a:custGeom>
            <a:avLst/>
            <a:gdLst/>
            <a:ahLst/>
            <a:cxnLst/>
            <a:rect l="l" t="t" r="r" b="b"/>
            <a:pathLst>
              <a:path w="3902387" h="2087642">
                <a:moveTo>
                  <a:pt x="0" y="0"/>
                </a:moveTo>
                <a:lnTo>
                  <a:pt x="3902387" y="0"/>
                </a:lnTo>
                <a:lnTo>
                  <a:pt x="3902387" y="2087642"/>
                </a:lnTo>
                <a:lnTo>
                  <a:pt x="0" y="2087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270" b="-12270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29" name="Group 29"/>
          <p:cNvGrpSpPr/>
          <p:nvPr/>
        </p:nvGrpSpPr>
        <p:grpSpPr>
          <a:xfrm>
            <a:off x="8077953" y="1858923"/>
            <a:ext cx="2601591" cy="1437861"/>
            <a:chOff x="0" y="0"/>
            <a:chExt cx="1281585" cy="70831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1585" cy="708313"/>
            </a:xfrm>
            <a:custGeom>
              <a:avLst/>
              <a:gdLst/>
              <a:ahLst/>
              <a:cxnLst/>
              <a:rect l="l" t="t" r="r" b="b"/>
              <a:pathLst>
                <a:path w="1281585" h="708313">
                  <a:moveTo>
                    <a:pt x="0" y="0"/>
                  </a:moveTo>
                  <a:lnTo>
                    <a:pt x="1281585" y="0"/>
                  </a:lnTo>
                  <a:lnTo>
                    <a:pt x="1281585" y="708313"/>
                  </a:lnTo>
                  <a:lnTo>
                    <a:pt x="0" y="708313"/>
                  </a:lnTo>
                  <a:close/>
                </a:path>
              </a:pathLst>
            </a:custGeom>
            <a:blipFill>
              <a:blip r:embed="rId15"/>
              <a:stretch>
                <a:fillRect l="-14424" r="-14424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077953" y="4633258"/>
            <a:ext cx="2601591" cy="111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309" lvl="1">
              <a:lnSpc>
                <a:spcPts val="1612"/>
              </a:lnSpc>
            </a:pPr>
            <a:r>
              <a:rPr lang="en-US" sz="1200" spc="-7">
                <a:solidFill>
                  <a:srgbClr val="382A82"/>
                </a:solidFill>
                <a:latin typeface="Arial"/>
              </a:rPr>
              <a:t>Contributor to the EIB’s </a:t>
            </a:r>
            <a:r>
              <a:rPr lang="en-US" sz="1200" b="1" spc="-7">
                <a:solidFill>
                  <a:srgbClr val="382A82"/>
                </a:solidFill>
                <a:latin typeface="Arial"/>
              </a:rPr>
              <a:t>Quantum Finance Lab</a:t>
            </a:r>
            <a:r>
              <a:rPr lang="en-US" sz="1200" spc="-7">
                <a:solidFill>
                  <a:srgbClr val="382A82"/>
                </a:solidFill>
                <a:latin typeface="Arial"/>
              </a:rPr>
              <a:t>.</a:t>
            </a:r>
          </a:p>
          <a:p>
            <a:pPr marL="124309" lvl="1">
              <a:lnSpc>
                <a:spcPts val="1612"/>
              </a:lnSpc>
              <a:spcBef>
                <a:spcPts val="600"/>
              </a:spcBef>
            </a:pPr>
            <a:r>
              <a:rPr lang="en-US" sz="1200" spc="-7">
                <a:solidFill>
                  <a:srgbClr val="382A82"/>
                </a:solidFill>
                <a:latin typeface="Arial"/>
              </a:rPr>
              <a:t>Member of the EIC Scaling Club to support tech scale-ups in Europe.</a:t>
            </a:r>
          </a:p>
          <a:p>
            <a:pPr algn="just">
              <a:lnSpc>
                <a:spcPts val="1935"/>
              </a:lnSpc>
            </a:pPr>
            <a:endParaRPr lang="en-US" sz="1151" spc="-7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42329" y="5868184"/>
            <a:ext cx="2532443" cy="252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2"/>
              </a:lnSpc>
            </a:pPr>
            <a:endParaRPr sz="1200"/>
          </a:p>
        </p:txBody>
      </p:sp>
      <p:sp>
        <p:nvSpPr>
          <p:cNvPr id="46" name="Title 5">
            <a:extLst>
              <a:ext uri="{FF2B5EF4-FFF2-40B4-BE49-F238E27FC236}">
                <a16:creationId xmlns:a16="http://schemas.microsoft.com/office/drawing/2014/main" id="{A00BE649-B6B2-5B41-FD05-0477AD56A14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05224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QuIC supports EU initiatives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1BFEF13-BB83-0E45-FAA2-523E1A0F314C}"/>
              </a:ext>
            </a:extLst>
          </p:cNvPr>
          <p:cNvGrpSpPr/>
          <p:nvPr/>
        </p:nvGrpSpPr>
        <p:grpSpPr>
          <a:xfrm>
            <a:off x="9056275" y="3497740"/>
            <a:ext cx="644945" cy="720521"/>
            <a:chOff x="9031882" y="3343227"/>
            <a:chExt cx="644945" cy="720521"/>
          </a:xfrm>
        </p:grpSpPr>
        <p:grpSp>
          <p:nvGrpSpPr>
            <p:cNvPr id="25" name="Group 25"/>
            <p:cNvGrpSpPr/>
            <p:nvPr/>
          </p:nvGrpSpPr>
          <p:grpSpPr>
            <a:xfrm rot="-2700000">
              <a:off x="9031882" y="3343227"/>
              <a:ext cx="644945" cy="720521"/>
              <a:chOff x="-6" y="-95250"/>
              <a:chExt cx="812806" cy="90805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6" y="-2"/>
                <a:ext cx="81280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92065" y="0"/>
                    </a:moveTo>
                    <a:lnTo>
                      <a:pt x="620735" y="0"/>
                    </a:lnTo>
                    <a:cubicBezTo>
                      <a:pt x="726810" y="0"/>
                      <a:pt x="812800" y="85990"/>
                      <a:pt x="812800" y="192065"/>
                    </a:cubicBezTo>
                    <a:lnTo>
                      <a:pt x="812800" y="620735"/>
                    </a:lnTo>
                    <a:cubicBezTo>
                      <a:pt x="812800" y="726810"/>
                      <a:pt x="726810" y="812800"/>
                      <a:pt x="620735" y="812800"/>
                    </a:cubicBezTo>
                    <a:lnTo>
                      <a:pt x="192065" y="812800"/>
                    </a:lnTo>
                    <a:cubicBezTo>
                      <a:pt x="85990" y="812800"/>
                      <a:pt x="0" y="726810"/>
                      <a:pt x="0" y="620735"/>
                    </a:cubicBezTo>
                    <a:lnTo>
                      <a:pt x="0" y="192065"/>
                    </a:lnTo>
                    <a:cubicBezTo>
                      <a:pt x="0" y="85990"/>
                      <a:pt x="85990" y="0"/>
                      <a:pt x="192065" y="0"/>
                    </a:cubicBezTo>
                    <a:close/>
                  </a:path>
                </a:pathLst>
              </a:custGeom>
              <a:solidFill>
                <a:srgbClr val="382A82"/>
              </a:soli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95250"/>
                <a:ext cx="812800" cy="908050"/>
              </a:xfrm>
              <a:prstGeom prst="rect">
                <a:avLst/>
              </a:prstGeom>
            </p:spPr>
            <p:txBody>
              <a:bodyPr lIns="32497" tIns="32497" rIns="32497" bIns="32497" rtlCol="0" anchor="ctr"/>
              <a:lstStyle/>
              <a:p>
                <a:pPr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163607" y="3557709"/>
              <a:ext cx="433172" cy="427216"/>
            </a:xfrm>
            <a:custGeom>
              <a:avLst/>
              <a:gdLst/>
              <a:ahLst/>
              <a:cxnLst/>
              <a:rect l="l" t="t" r="r" b="b"/>
              <a:pathLst>
                <a:path w="649758" h="640824">
                  <a:moveTo>
                    <a:pt x="0" y="0"/>
                  </a:moveTo>
                  <a:lnTo>
                    <a:pt x="649757" y="0"/>
                  </a:lnTo>
                  <a:lnTo>
                    <a:pt x="649757" y="640824"/>
                  </a:lnTo>
                  <a:lnTo>
                    <a:pt x="0" y="64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6499678" y="1650142"/>
            <a:ext cx="3589441" cy="4875301"/>
          </a:xfrm>
          <a:custGeom>
            <a:avLst/>
            <a:gdLst/>
            <a:ahLst/>
            <a:cxnLst/>
            <a:rect l="l" t="t" r="r" b="b"/>
            <a:pathLst>
              <a:path w="7178881" h="9750603">
                <a:moveTo>
                  <a:pt x="0" y="0"/>
                </a:moveTo>
                <a:lnTo>
                  <a:pt x="7178881" y="0"/>
                </a:lnTo>
                <a:lnTo>
                  <a:pt x="7178881" y="9750603"/>
                </a:lnTo>
                <a:lnTo>
                  <a:pt x="0" y="975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3" name="Freeform 3"/>
          <p:cNvSpPr/>
          <p:nvPr/>
        </p:nvSpPr>
        <p:spPr>
          <a:xfrm>
            <a:off x="10232516" y="5022"/>
            <a:ext cx="1959485" cy="1130770"/>
          </a:xfrm>
          <a:custGeom>
            <a:avLst/>
            <a:gdLst/>
            <a:ahLst/>
            <a:cxnLst/>
            <a:rect l="l" t="t" r="r" b="b"/>
            <a:pathLst>
              <a:path w="2939227" h="1696155">
                <a:moveTo>
                  <a:pt x="0" y="0"/>
                </a:moveTo>
                <a:lnTo>
                  <a:pt x="2939227" y="0"/>
                </a:lnTo>
                <a:lnTo>
                  <a:pt x="2939227" y="1696155"/>
                </a:lnTo>
                <a:lnTo>
                  <a:pt x="0" y="1696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5" name="Freeform 5"/>
          <p:cNvSpPr/>
          <p:nvPr/>
        </p:nvSpPr>
        <p:spPr>
          <a:xfrm>
            <a:off x="2215121" y="1650142"/>
            <a:ext cx="3589441" cy="4875301"/>
          </a:xfrm>
          <a:custGeom>
            <a:avLst/>
            <a:gdLst/>
            <a:ahLst/>
            <a:cxnLst/>
            <a:rect l="l" t="t" r="r" b="b"/>
            <a:pathLst>
              <a:path w="7178881" h="9750603">
                <a:moveTo>
                  <a:pt x="0" y="0"/>
                </a:moveTo>
                <a:lnTo>
                  <a:pt x="7178881" y="0"/>
                </a:lnTo>
                <a:lnTo>
                  <a:pt x="7178881" y="9750603"/>
                </a:lnTo>
                <a:lnTo>
                  <a:pt x="0" y="975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6" name="Freeform 6"/>
          <p:cNvSpPr/>
          <p:nvPr/>
        </p:nvSpPr>
        <p:spPr>
          <a:xfrm>
            <a:off x="2538213" y="2002286"/>
            <a:ext cx="2711192" cy="1450394"/>
          </a:xfrm>
          <a:custGeom>
            <a:avLst/>
            <a:gdLst/>
            <a:ahLst/>
            <a:cxnLst/>
            <a:rect l="l" t="t" r="r" b="b"/>
            <a:pathLst>
              <a:path w="5422384" h="2900788">
                <a:moveTo>
                  <a:pt x="0" y="0"/>
                </a:moveTo>
                <a:lnTo>
                  <a:pt x="5422384" y="0"/>
                </a:lnTo>
                <a:lnTo>
                  <a:pt x="5422384" y="2900788"/>
                </a:lnTo>
                <a:lnTo>
                  <a:pt x="0" y="2900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387" b="-12387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10" name="Group 10"/>
          <p:cNvGrpSpPr/>
          <p:nvPr/>
        </p:nvGrpSpPr>
        <p:grpSpPr>
          <a:xfrm>
            <a:off x="2495566" y="1954244"/>
            <a:ext cx="2798115" cy="1546476"/>
            <a:chOff x="0" y="0"/>
            <a:chExt cx="1281585" cy="7083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1585" cy="708313"/>
            </a:xfrm>
            <a:custGeom>
              <a:avLst/>
              <a:gdLst/>
              <a:ahLst/>
              <a:cxnLst/>
              <a:rect l="l" t="t" r="r" b="b"/>
              <a:pathLst>
                <a:path w="1281585" h="708313">
                  <a:moveTo>
                    <a:pt x="0" y="0"/>
                  </a:moveTo>
                  <a:lnTo>
                    <a:pt x="1281585" y="0"/>
                  </a:lnTo>
                  <a:lnTo>
                    <a:pt x="1281585" y="708313"/>
                  </a:lnTo>
                  <a:lnTo>
                    <a:pt x="0" y="708313"/>
                  </a:lnTo>
                  <a:close/>
                </a:path>
              </a:pathLst>
            </a:custGeom>
            <a:blipFill>
              <a:blip r:embed="rId6"/>
              <a:stretch>
                <a:fillRect t="-33048" b="-33048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F582A5-B35B-8A29-9C52-3B6D675B57B1}"/>
              </a:ext>
            </a:extLst>
          </p:cNvPr>
          <p:cNvGrpSpPr/>
          <p:nvPr/>
        </p:nvGrpSpPr>
        <p:grpSpPr>
          <a:xfrm>
            <a:off x="3557753" y="3804877"/>
            <a:ext cx="672112" cy="672112"/>
            <a:chOff x="3557753" y="3639920"/>
            <a:chExt cx="672112" cy="672112"/>
          </a:xfrm>
        </p:grpSpPr>
        <p:grpSp>
          <p:nvGrpSpPr>
            <p:cNvPr id="7" name="Group 7"/>
            <p:cNvGrpSpPr/>
            <p:nvPr/>
          </p:nvGrpSpPr>
          <p:grpSpPr>
            <a:xfrm rot="18900000">
              <a:off x="3557753" y="3639920"/>
              <a:ext cx="672112" cy="67211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84301" y="0"/>
                    </a:moveTo>
                    <a:lnTo>
                      <a:pt x="628499" y="0"/>
                    </a:lnTo>
                    <a:cubicBezTo>
                      <a:pt x="730286" y="0"/>
                      <a:pt x="812800" y="82514"/>
                      <a:pt x="812800" y="184301"/>
                    </a:cubicBezTo>
                    <a:lnTo>
                      <a:pt x="812800" y="628499"/>
                    </a:lnTo>
                    <a:cubicBezTo>
                      <a:pt x="812800" y="730286"/>
                      <a:pt x="730286" y="812800"/>
                      <a:pt x="628499" y="812800"/>
                    </a:cubicBezTo>
                    <a:lnTo>
                      <a:pt x="184301" y="812800"/>
                    </a:lnTo>
                    <a:cubicBezTo>
                      <a:pt x="82514" y="812800"/>
                      <a:pt x="0" y="730286"/>
                      <a:pt x="0" y="628499"/>
                    </a:cubicBezTo>
                    <a:lnTo>
                      <a:pt x="0" y="184301"/>
                    </a:lnTo>
                    <a:cubicBezTo>
                      <a:pt x="0" y="82514"/>
                      <a:pt x="82514" y="0"/>
                      <a:pt x="184301" y="0"/>
                    </a:cubicBezTo>
                    <a:close/>
                  </a:path>
                </a:pathLst>
              </a:custGeom>
              <a:solidFill>
                <a:srgbClr val="382A82"/>
              </a:soli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618845" y="3724214"/>
              <a:ext cx="549928" cy="478437"/>
            </a:xfrm>
            <a:custGeom>
              <a:avLst/>
              <a:gdLst/>
              <a:ahLst/>
              <a:cxnLst/>
              <a:rect l="l" t="t" r="r" b="b"/>
              <a:pathLst>
                <a:path w="1099856" h="956875">
                  <a:moveTo>
                    <a:pt x="0" y="0"/>
                  </a:moveTo>
                  <a:lnTo>
                    <a:pt x="1099856" y="0"/>
                  </a:lnTo>
                  <a:lnTo>
                    <a:pt x="1099856" y="956874"/>
                  </a:lnTo>
                  <a:lnTo>
                    <a:pt x="0" y="956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69300" y="4753300"/>
            <a:ext cx="2711192" cy="150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European &amp; Global </a:t>
            </a:r>
            <a:r>
              <a:rPr lang="en-US" sz="1200" b="1" spc="-7" dirty="0" err="1">
                <a:solidFill>
                  <a:srgbClr val="382A82"/>
                </a:solidFill>
                <a:latin typeface="Arial"/>
              </a:rPr>
              <a:t>Standardisation</a:t>
            </a:r>
            <a:r>
              <a:rPr lang="en-US" sz="1200" b="1" spc="-7" dirty="0">
                <a:solidFill>
                  <a:srgbClr val="382A82"/>
                </a:solidFill>
                <a:latin typeface="Arial"/>
              </a:rPr>
              <a:t>: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Among select entities in EU High-Level Forum on </a:t>
            </a:r>
            <a:r>
              <a:rPr lang="en-US" sz="1200" spc="-7" dirty="0" err="1">
                <a:solidFill>
                  <a:srgbClr val="382A82"/>
                </a:solidFill>
                <a:latin typeface="Arial"/>
              </a:rPr>
              <a:t>Standardisation</a:t>
            </a:r>
            <a:endParaRPr lang="en-US" sz="1200" spc="-7" dirty="0">
              <a:solidFill>
                <a:srgbClr val="382A82"/>
              </a:solidFill>
              <a:latin typeface="Arial"/>
            </a:endParaRP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Contributor to the EU's rolling plan for ICT </a:t>
            </a:r>
            <a:r>
              <a:rPr lang="en-US" sz="1200" spc="-7" dirty="0" err="1">
                <a:solidFill>
                  <a:srgbClr val="382A82"/>
                </a:solidFill>
                <a:latin typeface="Arial"/>
              </a:rPr>
              <a:t>Standardisation</a:t>
            </a:r>
            <a:r>
              <a:rPr lang="en-US" sz="1200" spc="-7" dirty="0">
                <a:solidFill>
                  <a:srgbClr val="382A82"/>
                </a:solidFill>
                <a:latin typeface="Arial"/>
              </a:rPr>
              <a:t>.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 spc="-7" dirty="0">
                <a:solidFill>
                  <a:srgbClr val="382A82"/>
                </a:solidFill>
                <a:latin typeface="Arial"/>
              </a:rPr>
              <a:t>Links to JTC-22 &amp; JTC-3.</a:t>
            </a:r>
          </a:p>
          <a:p>
            <a:pPr>
              <a:lnSpc>
                <a:spcPts val="1680"/>
              </a:lnSpc>
            </a:pPr>
            <a:endParaRPr lang="en-US" sz="1200" spc="-7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822770" y="2002286"/>
            <a:ext cx="2711192" cy="1450394"/>
          </a:xfrm>
          <a:custGeom>
            <a:avLst/>
            <a:gdLst/>
            <a:ahLst/>
            <a:cxnLst/>
            <a:rect l="l" t="t" r="r" b="b"/>
            <a:pathLst>
              <a:path w="5422384" h="2900788">
                <a:moveTo>
                  <a:pt x="0" y="0"/>
                </a:moveTo>
                <a:lnTo>
                  <a:pt x="5422384" y="0"/>
                </a:lnTo>
                <a:lnTo>
                  <a:pt x="5422384" y="2900788"/>
                </a:lnTo>
                <a:lnTo>
                  <a:pt x="0" y="290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387" b="-12387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21" name="Group 21"/>
          <p:cNvGrpSpPr/>
          <p:nvPr/>
        </p:nvGrpSpPr>
        <p:grpSpPr>
          <a:xfrm>
            <a:off x="6822770" y="2002286"/>
            <a:ext cx="2711192" cy="1498435"/>
            <a:chOff x="0" y="0"/>
            <a:chExt cx="1281585" cy="70831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81585" cy="708313"/>
            </a:xfrm>
            <a:custGeom>
              <a:avLst/>
              <a:gdLst/>
              <a:ahLst/>
              <a:cxnLst/>
              <a:rect l="l" t="t" r="r" b="b"/>
              <a:pathLst>
                <a:path w="1281585" h="708313">
                  <a:moveTo>
                    <a:pt x="0" y="0"/>
                  </a:moveTo>
                  <a:lnTo>
                    <a:pt x="1281585" y="0"/>
                  </a:lnTo>
                  <a:lnTo>
                    <a:pt x="1281585" y="708313"/>
                  </a:lnTo>
                  <a:lnTo>
                    <a:pt x="0" y="708313"/>
                  </a:lnTo>
                  <a:close/>
                </a:path>
              </a:pathLst>
            </a:custGeom>
            <a:blipFill>
              <a:blip r:embed="rId10"/>
              <a:stretch>
                <a:fillRect b="-1775"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B1F599-5E62-8377-08E2-8119B0C36F17}"/>
              </a:ext>
            </a:extLst>
          </p:cNvPr>
          <p:cNvGrpSpPr/>
          <p:nvPr/>
        </p:nvGrpSpPr>
        <p:grpSpPr>
          <a:xfrm>
            <a:off x="7842310" y="3804877"/>
            <a:ext cx="672112" cy="672112"/>
            <a:chOff x="7842310" y="3639920"/>
            <a:chExt cx="672112" cy="672112"/>
          </a:xfrm>
        </p:grpSpPr>
        <p:grpSp>
          <p:nvGrpSpPr>
            <p:cNvPr id="18" name="Group 18"/>
            <p:cNvGrpSpPr/>
            <p:nvPr/>
          </p:nvGrpSpPr>
          <p:grpSpPr>
            <a:xfrm rot="18900000">
              <a:off x="7842310" y="3639920"/>
              <a:ext cx="672112" cy="672112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84301" y="0"/>
                    </a:moveTo>
                    <a:lnTo>
                      <a:pt x="628499" y="0"/>
                    </a:lnTo>
                    <a:cubicBezTo>
                      <a:pt x="730286" y="0"/>
                      <a:pt x="812800" y="82514"/>
                      <a:pt x="812800" y="184301"/>
                    </a:cubicBezTo>
                    <a:lnTo>
                      <a:pt x="812800" y="628499"/>
                    </a:lnTo>
                    <a:cubicBezTo>
                      <a:pt x="812800" y="730286"/>
                      <a:pt x="730286" y="812800"/>
                      <a:pt x="628499" y="812800"/>
                    </a:cubicBezTo>
                    <a:lnTo>
                      <a:pt x="184301" y="812800"/>
                    </a:lnTo>
                    <a:cubicBezTo>
                      <a:pt x="82514" y="812800"/>
                      <a:pt x="0" y="730286"/>
                      <a:pt x="0" y="628499"/>
                    </a:cubicBezTo>
                    <a:lnTo>
                      <a:pt x="0" y="184301"/>
                    </a:lnTo>
                    <a:cubicBezTo>
                      <a:pt x="0" y="82514"/>
                      <a:pt x="82514" y="0"/>
                      <a:pt x="184301" y="0"/>
                    </a:cubicBezTo>
                    <a:close/>
                  </a:path>
                </a:pathLst>
              </a:custGeom>
              <a:solidFill>
                <a:srgbClr val="382A82"/>
              </a:solidFill>
            </p:spPr>
            <p:txBody>
              <a:bodyPr/>
              <a:lstStyle/>
              <a:p>
                <a:endParaRPr lang="en-DE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62"/>
                  </a:lnSpc>
                </a:pPr>
                <a:endParaRPr sz="1200"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7921649" y="3849559"/>
              <a:ext cx="513434" cy="291374"/>
            </a:xfrm>
            <a:custGeom>
              <a:avLst/>
              <a:gdLst/>
              <a:ahLst/>
              <a:cxnLst/>
              <a:rect l="l" t="t" r="r" b="b"/>
              <a:pathLst>
                <a:path w="1026868" h="582748">
                  <a:moveTo>
                    <a:pt x="0" y="0"/>
                  </a:moveTo>
                  <a:lnTo>
                    <a:pt x="1026868" y="0"/>
                  </a:lnTo>
                  <a:lnTo>
                    <a:pt x="1026868" y="582747"/>
                  </a:lnTo>
                  <a:lnTo>
                    <a:pt x="0" y="582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822770" y="4888502"/>
            <a:ext cx="2711192" cy="85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382A82"/>
                </a:solidFill>
                <a:latin typeface="Arial"/>
              </a:rPr>
              <a:t>Support of </a:t>
            </a:r>
            <a:r>
              <a:rPr lang="en-US" sz="1200" b="1" dirty="0">
                <a:solidFill>
                  <a:srgbClr val="382A82"/>
                </a:solidFill>
                <a:latin typeface="Arial"/>
              </a:rPr>
              <a:t>EU Chips Act</a:t>
            </a:r>
            <a:r>
              <a:rPr lang="en-US" sz="1200" dirty="0">
                <a:solidFill>
                  <a:srgbClr val="382A82"/>
                </a:solidFill>
                <a:latin typeface="Arial"/>
              </a:rPr>
              <a:t> on quantum: 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82A82"/>
                </a:solidFill>
                <a:latin typeface="Arial"/>
              </a:rPr>
              <a:t>QuIC supports the Chips JU Board on quantum matters.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82A82"/>
                </a:solidFill>
                <a:latin typeface="Arial"/>
              </a:rPr>
              <a:t>Working relationship with AENEAS.</a:t>
            </a:r>
            <a:endParaRPr lang="en-US" sz="1200" dirty="0">
              <a:solidFill>
                <a:srgbClr val="382A82"/>
              </a:solidFill>
              <a:latin typeface="Arial"/>
            </a:endParaRPr>
          </a:p>
        </p:txBody>
      </p:sp>
      <p:sp>
        <p:nvSpPr>
          <p:cNvPr id="36" name="Title 5">
            <a:extLst>
              <a:ext uri="{FF2B5EF4-FFF2-40B4-BE49-F238E27FC236}">
                <a16:creationId xmlns:a16="http://schemas.microsoft.com/office/drawing/2014/main" id="{27E07F98-A7AB-EDF5-C068-81DF1DBC20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052249" cy="59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rgbClr val="3B2980"/>
                    </a:gs>
                    <a:gs pos="60000">
                      <a:srgbClr val="7A255F"/>
                    </a:gs>
                    <a:gs pos="100000">
                      <a:srgbClr val="C51F38"/>
                    </a:gs>
                  </a:gsLst>
                  <a:lin ang="18900000" scaled="1"/>
                </a:gra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QuIC supports EU initiatives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A6687-8C24-742A-095E-9E2974C4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87E2AE-0937-6401-4DFC-24F41624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" y="1678193"/>
            <a:ext cx="4779703" cy="50731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7209B-EA2D-439F-1F9B-BBF7EDD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7C331-0F41-4716-AC4E-18F173CCE3CB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C9512-D442-2BB7-9E4E-25C9BB67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91" y="162563"/>
            <a:ext cx="9254145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QuIC Quantum Breaks</a:t>
            </a:r>
            <a:endParaRPr lang="en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B97002BA-34BD-A475-AD29-47F1C3278A33}"/>
              </a:ext>
            </a:extLst>
          </p:cNvPr>
          <p:cNvGrpSpPr/>
          <p:nvPr/>
        </p:nvGrpSpPr>
        <p:grpSpPr>
          <a:xfrm>
            <a:off x="3702042" y="1844927"/>
            <a:ext cx="7453786" cy="4192694"/>
            <a:chOff x="0" y="-95249"/>
            <a:chExt cx="15305527" cy="923011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8017D19-A2EB-706B-1068-E4666D1BAD85}"/>
                </a:ext>
              </a:extLst>
            </p:cNvPr>
            <p:cNvSpPr/>
            <p:nvPr/>
          </p:nvSpPr>
          <p:spPr>
            <a:xfrm>
              <a:off x="7254491" y="7193518"/>
              <a:ext cx="1597660" cy="1593666"/>
            </a:xfrm>
            <a:custGeom>
              <a:avLst/>
              <a:gdLst/>
              <a:ahLst/>
              <a:cxnLst/>
              <a:rect l="l" t="t" r="r" b="b"/>
              <a:pathLst>
                <a:path w="1597660" h="1593666">
                  <a:moveTo>
                    <a:pt x="0" y="0"/>
                  </a:moveTo>
                  <a:lnTo>
                    <a:pt x="1597659" y="0"/>
                  </a:lnTo>
                  <a:lnTo>
                    <a:pt x="1597659" y="1593666"/>
                  </a:lnTo>
                  <a:lnTo>
                    <a:pt x="0" y="159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7F5BD4B-71D0-76C8-6FBF-31C2B9266E24}"/>
                </a:ext>
              </a:extLst>
            </p:cNvPr>
            <p:cNvSpPr/>
            <p:nvPr/>
          </p:nvSpPr>
          <p:spPr>
            <a:xfrm>
              <a:off x="3753958" y="3629417"/>
              <a:ext cx="1695159" cy="1402360"/>
            </a:xfrm>
            <a:custGeom>
              <a:avLst/>
              <a:gdLst/>
              <a:ahLst/>
              <a:cxnLst/>
              <a:rect l="l" t="t" r="r" b="b"/>
              <a:pathLst>
                <a:path w="1695159" h="1402359">
                  <a:moveTo>
                    <a:pt x="0" y="0"/>
                  </a:moveTo>
                  <a:lnTo>
                    <a:pt x="1695159" y="0"/>
                  </a:lnTo>
                  <a:lnTo>
                    <a:pt x="1695159" y="1402359"/>
                  </a:lnTo>
                  <a:lnTo>
                    <a:pt x="0" y="140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5329D01-BDE2-51BE-51F8-0BD7A35895A2}"/>
                </a:ext>
              </a:extLst>
            </p:cNvPr>
            <p:cNvSpPr/>
            <p:nvPr/>
          </p:nvSpPr>
          <p:spPr>
            <a:xfrm>
              <a:off x="0" y="60537"/>
              <a:ext cx="1597660" cy="1597660"/>
            </a:xfrm>
            <a:custGeom>
              <a:avLst/>
              <a:gdLst/>
              <a:ahLst/>
              <a:cxnLst/>
              <a:rect l="l" t="t" r="r" b="b"/>
              <a:pathLst>
                <a:path w="1597660" h="1597660">
                  <a:moveTo>
                    <a:pt x="0" y="0"/>
                  </a:moveTo>
                  <a:lnTo>
                    <a:pt x="1597660" y="0"/>
                  </a:lnTo>
                  <a:lnTo>
                    <a:pt x="1597660" y="1597660"/>
                  </a:lnTo>
                  <a:lnTo>
                    <a:pt x="0" y="159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BF55851A-4A1D-CC6E-3498-266277B3AC80}"/>
                </a:ext>
              </a:extLst>
            </p:cNvPr>
            <p:cNvSpPr txBox="1"/>
            <p:nvPr/>
          </p:nvSpPr>
          <p:spPr>
            <a:xfrm>
              <a:off x="1973287" y="-95249"/>
              <a:ext cx="9322311" cy="568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600" spc="51" dirty="0">
                  <a:solidFill>
                    <a:srgbClr val="382A82"/>
                  </a:solidFill>
                  <a:latin typeface="Arial Bold"/>
                </a:rPr>
                <a:t>QuIC Members &lt;&gt; Government</a:t>
              </a:r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05091E09-CB39-87C3-14B7-4ED223D52FD1}"/>
                </a:ext>
              </a:extLst>
            </p:cNvPr>
            <p:cNvSpPr txBox="1"/>
            <p:nvPr/>
          </p:nvSpPr>
          <p:spPr>
            <a:xfrm>
              <a:off x="1973283" y="760942"/>
              <a:ext cx="9068637" cy="15607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382A82"/>
                  </a:solidFill>
                  <a:latin typeface="Arial"/>
                </a:rPr>
                <a:t>QuIC Members have the opportunity for individual, one-on-one meetings with key stakeholders from the European Commission (EC) and the UK Government (DSIT).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4915BDDC-ADC2-1ABA-D8BB-74812C6EC8C2}"/>
                </a:ext>
              </a:extLst>
            </p:cNvPr>
            <p:cNvSpPr txBox="1"/>
            <p:nvPr/>
          </p:nvSpPr>
          <p:spPr>
            <a:xfrm>
              <a:off x="5849284" y="3063827"/>
              <a:ext cx="6744948" cy="56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600" spc="51" dirty="0">
                  <a:solidFill>
                    <a:srgbClr val="382A82"/>
                  </a:solidFill>
                  <a:latin typeface="Arial Bold"/>
                </a:rPr>
                <a:t>Mutual benefits</a:t>
              </a: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E7878E9A-9996-B393-DEB1-9A3454FD6EC5}"/>
                </a:ext>
              </a:extLst>
            </p:cNvPr>
            <p:cNvSpPr txBox="1"/>
            <p:nvPr/>
          </p:nvSpPr>
          <p:spPr>
            <a:xfrm>
              <a:off x="5849282" y="3797687"/>
              <a:ext cx="8288939" cy="20971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382A82"/>
                  </a:solidFill>
                  <a:latin typeface="Arial"/>
                </a:rPr>
                <a:t>The public authorities gain awareness of the European quantum ecosystem, while QuIC Members gain visibility, showcasing their work and growth plans in Europe and worldwide.</a:t>
              </a: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17253030-40F0-5D6B-204E-5D9DBCDBB8B9}"/>
                </a:ext>
              </a:extLst>
            </p:cNvPr>
            <p:cNvSpPr txBox="1"/>
            <p:nvPr/>
          </p:nvSpPr>
          <p:spPr>
            <a:xfrm>
              <a:off x="9208615" y="6795442"/>
              <a:ext cx="4929605" cy="568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600" spc="51" dirty="0">
                  <a:solidFill>
                    <a:srgbClr val="382A82"/>
                  </a:solidFill>
                  <a:latin typeface="Arial Bold"/>
                </a:rPr>
                <a:t>Funding Opportunities</a:t>
              </a:r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46D4918C-446D-D883-2BDC-EC0FE58A9A4B}"/>
                </a:ext>
              </a:extLst>
            </p:cNvPr>
            <p:cNvSpPr txBox="1"/>
            <p:nvPr/>
          </p:nvSpPr>
          <p:spPr>
            <a:xfrm>
              <a:off x="9225494" y="7574070"/>
              <a:ext cx="6080033" cy="1560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67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382A82"/>
                  </a:solidFill>
                  <a:latin typeface="Arial"/>
                </a:rPr>
                <a:t>QuIC Members can help shape public policy across Europe and highlight key areas for government investments.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15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white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0C04223-D87C-E551-AEC8-7FA460660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711"/>
            <a:ext cx="7271189" cy="5416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4F7C9-6011-C56E-371A-A6E876B2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13" y="326392"/>
            <a:ext cx="509778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QuIC Business Community &amp; Affiliates</a:t>
            </a:r>
            <a:endParaRPr lang="en-DE" sz="36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471435-A62C-5C50-9714-7C156C967BC6}"/>
              </a:ext>
            </a:extLst>
          </p:cNvPr>
          <p:cNvGrpSpPr/>
          <p:nvPr/>
        </p:nvGrpSpPr>
        <p:grpSpPr>
          <a:xfrm>
            <a:off x="481729" y="4772078"/>
            <a:ext cx="4620158" cy="1608133"/>
            <a:chOff x="216241" y="2266930"/>
            <a:chExt cx="4667065" cy="160813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6757D1-4A22-0D0D-6E13-E98FEE3232CF}"/>
                </a:ext>
              </a:extLst>
            </p:cNvPr>
            <p:cNvSpPr txBox="1"/>
            <p:nvPr/>
          </p:nvSpPr>
          <p:spPr>
            <a:xfrm>
              <a:off x="419099" y="2266930"/>
              <a:ext cx="4464207" cy="160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20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QBC Benefits</a:t>
              </a:r>
              <a:endParaRPr lang="en-GB" sz="1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900"/>
                </a:spcBef>
                <a:spcAft>
                  <a:spcPts val="900"/>
                </a:spcAft>
              </a:pPr>
              <a:r>
                <a:rPr lang="en-GB" sz="12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Expand Networking Opportunities</a:t>
              </a:r>
              <a:endParaRPr lang="en-GB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900"/>
                </a:spcBef>
                <a:spcAft>
                  <a:spcPts val="900"/>
                </a:spcAft>
              </a:pPr>
              <a:r>
                <a:rPr lang="en-GB" sz="12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 Access to Quantum-Related News and Contacts</a:t>
              </a:r>
            </a:p>
            <a:p>
              <a:pPr>
                <a:spcBef>
                  <a:spcPts val="900"/>
                </a:spcBef>
                <a:spcAft>
                  <a:spcPts val="900"/>
                </a:spcAft>
              </a:pPr>
              <a:r>
                <a:rPr lang="en-GB" sz="12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Influence on the European and Global Stage</a:t>
              </a:r>
              <a:endParaRPr lang="en-GB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5F75C263-113F-1507-7F04-76F3BEA3D868}"/>
                </a:ext>
              </a:extLst>
            </p:cNvPr>
            <p:cNvSpPr/>
            <p:nvPr/>
          </p:nvSpPr>
          <p:spPr>
            <a:xfrm>
              <a:off x="216241" y="2825520"/>
              <a:ext cx="195580" cy="172721"/>
            </a:xfrm>
            <a:prstGeom prst="diamond">
              <a:avLst/>
            </a:prstGeom>
            <a:solidFill>
              <a:srgbClr val="7A255F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Diamond 6">
              <a:extLst>
                <a:ext uri="{FF2B5EF4-FFF2-40B4-BE49-F238E27FC236}">
                  <a16:creationId xmlns:a16="http://schemas.microsoft.com/office/drawing/2014/main" id="{CD20134D-C4F4-BD6B-524C-8E0227ED6B4B}"/>
                </a:ext>
              </a:extLst>
            </p:cNvPr>
            <p:cNvSpPr/>
            <p:nvPr/>
          </p:nvSpPr>
          <p:spPr>
            <a:xfrm>
              <a:off x="223519" y="3225489"/>
              <a:ext cx="195580" cy="172721"/>
            </a:xfrm>
            <a:prstGeom prst="diamond">
              <a:avLst/>
            </a:prstGeom>
            <a:solidFill>
              <a:srgbClr val="7A255F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179CA94C-8621-441E-30E1-156775C3B45F}"/>
                </a:ext>
              </a:extLst>
            </p:cNvPr>
            <p:cNvSpPr/>
            <p:nvPr/>
          </p:nvSpPr>
          <p:spPr>
            <a:xfrm>
              <a:off x="235709" y="3635055"/>
              <a:ext cx="195580" cy="172721"/>
            </a:xfrm>
            <a:prstGeom prst="diamond">
              <a:avLst/>
            </a:prstGeom>
            <a:solidFill>
              <a:srgbClr val="7A255F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2DC8E4-8637-C419-235B-DEF099DAAAD6}"/>
              </a:ext>
            </a:extLst>
          </p:cNvPr>
          <p:cNvSpPr txBox="1"/>
          <p:nvPr/>
        </p:nvSpPr>
        <p:spPr>
          <a:xfrm>
            <a:off x="320162" y="2059140"/>
            <a:ext cx="4793447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Business Community (QBC)</a:t>
            </a:r>
            <a:endParaRPr lang="en-GB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Uniting all Europe-based quantum companies</a:t>
            </a:r>
          </a:p>
        </p:txBody>
      </p:sp>
      <p:pic>
        <p:nvPicPr>
          <p:cNvPr id="3" name="Picture 2" descr="Free Earth Network photo and picture">
            <a:extLst>
              <a:ext uri="{FF2B5EF4-FFF2-40B4-BE49-F238E27FC236}">
                <a16:creationId xmlns:a16="http://schemas.microsoft.com/office/drawing/2014/main" id="{0D5C1F9C-B0C8-3B95-5C26-1379ADCAD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5" r="20924" b="-2"/>
          <a:stretch/>
        </p:blipFill>
        <p:spPr bwMode="auto">
          <a:xfrm>
            <a:off x="6089175" y="0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6F71A72-70AC-940A-9270-D4E8BE567C2A}"/>
              </a:ext>
            </a:extLst>
          </p:cNvPr>
          <p:cNvGrpSpPr/>
          <p:nvPr/>
        </p:nvGrpSpPr>
        <p:grpSpPr>
          <a:xfrm>
            <a:off x="551348" y="2864131"/>
            <a:ext cx="4319379" cy="1422585"/>
            <a:chOff x="563057" y="2957704"/>
            <a:chExt cx="4319379" cy="142258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9FD9318-043E-6D9F-AC94-3DF11D606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8" y="2957704"/>
              <a:ext cx="4302471" cy="142258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A255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1EAA5F-8FEF-FB51-8770-3ECA64CC9DC0}"/>
                </a:ext>
              </a:extLst>
            </p:cNvPr>
            <p:cNvSpPr txBox="1"/>
            <p:nvPr/>
          </p:nvSpPr>
          <p:spPr>
            <a:xfrm>
              <a:off x="563057" y="3166457"/>
              <a:ext cx="22681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3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</a:t>
              </a:r>
            </a:p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European companies and research organisations w/ main HQ in Europe</a:t>
              </a:r>
              <a:r>
                <a:rPr lang="en-GB" sz="1200" i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053D26-8FE3-3ABA-5E9F-8FF88D2669D3}"/>
                </a:ext>
              </a:extLst>
            </p:cNvPr>
            <p:cNvSpPr txBox="1"/>
            <p:nvPr/>
          </p:nvSpPr>
          <p:spPr>
            <a:xfrm>
              <a:off x="2614247" y="3173215"/>
              <a:ext cx="226818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3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Affiliates</a:t>
              </a:r>
            </a:p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GB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Subsidiaries of companies from like-minded countries based in Europe</a:t>
              </a:r>
              <a:r>
                <a:rPr lang="en-GB" sz="1200" i="1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060874-E957-BAB4-05DF-67945ABFC0C5}"/>
              </a:ext>
            </a:extLst>
          </p:cNvPr>
          <p:cNvSpPr txBox="1"/>
          <p:nvPr/>
        </p:nvSpPr>
        <p:spPr>
          <a:xfrm>
            <a:off x="328713" y="4300791"/>
            <a:ext cx="47848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Europe = EU + FO + IS + IL + LI + NO + UK + CH + TR</a:t>
            </a:r>
          </a:p>
        </p:txBody>
      </p:sp>
    </p:spTree>
    <p:extLst>
      <p:ext uri="{BB962C8B-B14F-4D97-AF65-F5344CB8AC3E}">
        <p14:creationId xmlns:p14="http://schemas.microsoft.com/office/powerpoint/2010/main" val="3213833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Microsoft Office PowerPoint</Application>
  <PresentationFormat>Widescreen</PresentationFormat>
  <Paragraphs>278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Arial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 Quantum Breaks</vt:lpstr>
      <vt:lpstr>QuIC Business Community &amp; Affiliates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Mila Korunovska</dc:creator>
  <cp:lastModifiedBy>Mila Korunovska</cp:lastModifiedBy>
  <cp:revision>15</cp:revision>
  <dcterms:created xsi:type="dcterms:W3CDTF">2024-06-06T14:53:19Z</dcterms:created>
  <dcterms:modified xsi:type="dcterms:W3CDTF">2024-06-18T12:43:03Z</dcterms:modified>
</cp:coreProperties>
</file>